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3" r:id="rId2"/>
    <p:sldId id="274" r:id="rId3"/>
    <p:sldId id="271" r:id="rId4"/>
    <p:sldId id="266" r:id="rId5"/>
    <p:sldId id="272" r:id="rId6"/>
    <p:sldId id="264" r:id="rId7"/>
    <p:sldId id="267" r:id="rId8"/>
    <p:sldId id="278" r:id="rId9"/>
    <p:sldId id="316" r:id="rId10"/>
    <p:sldId id="280" r:id="rId11"/>
    <p:sldId id="281" r:id="rId12"/>
    <p:sldId id="282" r:id="rId13"/>
    <p:sldId id="283" r:id="rId14"/>
    <p:sldId id="324" r:id="rId15"/>
    <p:sldId id="301" r:id="rId16"/>
    <p:sldId id="284" r:id="rId17"/>
    <p:sldId id="285" r:id="rId18"/>
    <p:sldId id="292" r:id="rId19"/>
    <p:sldId id="299" r:id="rId20"/>
    <p:sldId id="305" r:id="rId21"/>
    <p:sldId id="304" r:id="rId22"/>
    <p:sldId id="308" r:id="rId23"/>
    <p:sldId id="307" r:id="rId24"/>
    <p:sldId id="309" r:id="rId25"/>
    <p:sldId id="310" r:id="rId26"/>
    <p:sldId id="312" r:id="rId27"/>
    <p:sldId id="311" r:id="rId28"/>
    <p:sldId id="313" r:id="rId29"/>
    <p:sldId id="321" r:id="rId30"/>
    <p:sldId id="291" r:id="rId31"/>
    <p:sldId id="294" r:id="rId32"/>
    <p:sldId id="295" r:id="rId33"/>
    <p:sldId id="290" r:id="rId34"/>
    <p:sldId id="296" r:id="rId35"/>
    <p:sldId id="297" r:id="rId36"/>
    <p:sldId id="298" r:id="rId37"/>
    <p:sldId id="300" r:id="rId38"/>
    <p:sldId id="322" r:id="rId39"/>
    <p:sldId id="323" r:id="rId40"/>
    <p:sldId id="315" r:id="rId41"/>
    <p:sldId id="314" r:id="rId42"/>
    <p:sldId id="277" r:id="rId4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CDCDC"/>
    <a:srgbClr val="E55133"/>
    <a:srgbClr val="FFFFFF"/>
    <a:srgbClr val="ED7D31"/>
    <a:srgbClr val="9D2A13"/>
    <a:srgbClr val="C23418"/>
    <a:srgbClr val="ED846F"/>
    <a:srgbClr val="E96E5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1851" autoAdjust="0"/>
  </p:normalViewPr>
  <p:slideViewPr>
    <p:cSldViewPr snapToGrid="0">
      <p:cViewPr varScale="1">
        <p:scale>
          <a:sx n="85" d="100"/>
          <a:sy n="85"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A7329-F015-43E8-A231-EFB0BA5B7BF9}" type="datetimeFigureOut">
              <a:rPr lang="ko-KR" altLang="en-US" smtClean="0"/>
              <a:t>2020-06-30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399C7-B2A5-432C-B8DC-440ACB6DE310}" type="slidenum">
              <a:rPr lang="ko-KR" altLang="en-US" smtClean="0"/>
              <a:t>‹#›</a:t>
            </a:fld>
            <a:endParaRPr lang="ko-KR" altLang="en-US"/>
          </a:p>
        </p:txBody>
      </p:sp>
    </p:spTree>
    <p:extLst>
      <p:ext uri="{BB962C8B-B14F-4D97-AF65-F5344CB8AC3E}">
        <p14:creationId xmlns:p14="http://schemas.microsoft.com/office/powerpoint/2010/main" val="180832275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583411-E999-4A6D-9EEE-3B180AE82F4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39344D7-F249-4C90-8BDB-B1A6B7D765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BE71274-4EAF-40C3-A67D-249CA70FC689}"/>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E8BEE344-569E-44B9-8EF5-563B3B44FC2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C515EB4-DBE0-4F7A-9AA0-1A978587C413}"/>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229327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83AC36-5952-473D-84E0-C7E89FFA8E4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0D6F822-5DDB-447F-AE9F-54F0B1B8645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79E302D-AD69-4A5E-8164-68AF778F30AD}"/>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0747A998-67ED-46FC-900D-8D0F51723CA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3FEB6F9-036C-401D-B603-3D62E23F7711}"/>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66246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F2F128A-A8F9-40B6-A124-E6954A4AD5D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FE54C275-B6BD-4791-9F44-751DF674170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FB143008-684B-4EA7-B2B2-AA6FFA21B29B}"/>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F7A56863-0D21-42B0-9FD2-05E849F0C6B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DD244B-8243-42B1-915C-B9A1E74239AE}"/>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197265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488F05-2FEE-4DA7-BD4F-F070D96F54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CD3DE1F-7F75-407E-A280-361AA01231CE}"/>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E0CA48D-2FF8-4E65-9BB3-2FA10019D94A}"/>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67FB67C5-395C-472E-9504-3845A892AC1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4005430-6468-4116-82AF-A6A8A7D77D1F}"/>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190276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57F98C-1834-45C5-AD90-F64944DF480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873D08A-680E-4031-AD3A-30BF1D0E35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4E26E7ED-1960-4DCD-8684-1808874BC0E4}"/>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8600827C-2980-424B-B60B-F2F05933BCA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DC90BA1-B3CD-4CDA-8974-F35DD9B44D30}"/>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219293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A0F24E-9413-4BEE-952A-9BD7765114C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485F36E-8615-46D9-A300-3BC65D5D3D1A}"/>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B7630AD4-35D9-4E86-973A-1D65639008A1}"/>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853EB0B6-F162-4EDC-9ABA-48E53242B757}"/>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6" name="바닥글 개체 틀 5">
            <a:extLst>
              <a:ext uri="{FF2B5EF4-FFF2-40B4-BE49-F238E27FC236}">
                <a16:creationId xmlns:a16="http://schemas.microsoft.com/office/drawing/2014/main" id="{3D14D9E1-A87E-4B6D-AB27-8B1717029E4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F450536-BDC8-44FD-AFC3-A945EEFF524F}"/>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2926404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4B7102-B58B-4BA7-8F9B-D1DB0DB0EF9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F5A7540-13F3-40D8-AA0A-A73117F23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CF34ED92-A16D-406E-8D57-3BEE10E4620C}"/>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79C3BDE-2F37-4F78-ADE4-3DD901567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BD4F48C0-1572-4DEE-8050-B5B088582B10}"/>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46CE10F6-F7A8-44D0-B1EE-D6E779F28CC4}"/>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8" name="바닥글 개체 틀 7">
            <a:extLst>
              <a:ext uri="{FF2B5EF4-FFF2-40B4-BE49-F238E27FC236}">
                <a16:creationId xmlns:a16="http://schemas.microsoft.com/office/drawing/2014/main" id="{15E8096C-DF41-45F9-AFBD-F4600612B93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DE4BD3A-6403-4A10-AA68-F82A64962C08}"/>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2713137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0F29F7-B1EC-4C05-81BB-AC4B5F9110C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92919E1-A103-4907-A69E-5CBB52088B80}"/>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4" name="바닥글 개체 틀 3">
            <a:extLst>
              <a:ext uri="{FF2B5EF4-FFF2-40B4-BE49-F238E27FC236}">
                <a16:creationId xmlns:a16="http://schemas.microsoft.com/office/drawing/2014/main" id="{3903E4E6-4C97-4713-8F23-0675CCE16F4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0BB5EBB-8FE8-4C54-953E-860C70F5F026}"/>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413609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891AB83-8BED-4992-891F-293EE8CA34D5}"/>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3" name="바닥글 개체 틀 2">
            <a:extLst>
              <a:ext uri="{FF2B5EF4-FFF2-40B4-BE49-F238E27FC236}">
                <a16:creationId xmlns:a16="http://schemas.microsoft.com/office/drawing/2014/main" id="{3CB88C91-AE7A-4F89-BD35-B42A1282D33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06F9C3D-5E59-4875-838B-548D994A0AAB}"/>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94293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8970F6-1BCA-4DC9-9DBC-467AD34D688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01BBF43-AE2D-4D72-AE56-AA76FCA9E8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DC14D5EC-9995-4B25-85A3-096608D3F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56BD0327-B547-4FCD-87E8-94101C579427}"/>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6" name="바닥글 개체 틀 5">
            <a:extLst>
              <a:ext uri="{FF2B5EF4-FFF2-40B4-BE49-F238E27FC236}">
                <a16:creationId xmlns:a16="http://schemas.microsoft.com/office/drawing/2014/main" id="{D6F5A14C-D057-4D35-954B-603E5650A1F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B216AAC-2081-4437-B3A4-85F040998693}"/>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408187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70922F-A683-4E84-99F5-6676171FAA3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6F21DB1-9DC6-4E7D-B483-25D03CB6A4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A2C2CC1-1008-435D-8FC2-44271A19B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59682452-A010-489D-A998-181826807FD0}"/>
              </a:ext>
            </a:extLst>
          </p:cNvPr>
          <p:cNvSpPr>
            <a:spLocks noGrp="1"/>
          </p:cNvSpPr>
          <p:nvPr>
            <p:ph type="dt" sz="half" idx="10"/>
          </p:nvPr>
        </p:nvSpPr>
        <p:spPr/>
        <p:txBody>
          <a:bodyPr/>
          <a:lstStyle/>
          <a:p>
            <a:fld id="{FAC78FBE-D576-4CED-873F-5DE8BFCE1A4A}" type="datetimeFigureOut">
              <a:rPr lang="ko-KR" altLang="en-US" smtClean="0"/>
              <a:t>2020-06-30</a:t>
            </a:fld>
            <a:endParaRPr lang="ko-KR" altLang="en-US"/>
          </a:p>
        </p:txBody>
      </p:sp>
      <p:sp>
        <p:nvSpPr>
          <p:cNvPr id="6" name="바닥글 개체 틀 5">
            <a:extLst>
              <a:ext uri="{FF2B5EF4-FFF2-40B4-BE49-F238E27FC236}">
                <a16:creationId xmlns:a16="http://schemas.microsoft.com/office/drawing/2014/main" id="{B4B7A01B-E9BD-497F-B605-4DB9C10C489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1C5D2F2-B2CE-4E4B-8CA5-85F606A63D7C}"/>
              </a:ext>
            </a:extLst>
          </p:cNvPr>
          <p:cNvSpPr>
            <a:spLocks noGrp="1"/>
          </p:cNvSpPr>
          <p:nvPr>
            <p:ph type="sldNum" sz="quarter" idx="12"/>
          </p:nvPr>
        </p:nvSpPr>
        <p:spPr/>
        <p:txBody>
          <a:body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4008442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CBE18BE-9D9B-4363-9A5D-23AC301B02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32C3211-7643-4651-9B5C-FB0CF32D4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8376097D-EF6B-499E-A683-97D4C2B2FF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78FBE-D576-4CED-873F-5DE8BFCE1A4A}" type="datetimeFigureOut">
              <a:rPr lang="ko-KR" altLang="en-US" smtClean="0"/>
              <a:t>2020-06-30</a:t>
            </a:fld>
            <a:endParaRPr lang="ko-KR" altLang="en-US"/>
          </a:p>
        </p:txBody>
      </p:sp>
      <p:sp>
        <p:nvSpPr>
          <p:cNvPr id="5" name="바닥글 개체 틀 4">
            <a:extLst>
              <a:ext uri="{FF2B5EF4-FFF2-40B4-BE49-F238E27FC236}">
                <a16:creationId xmlns:a16="http://schemas.microsoft.com/office/drawing/2014/main" id="{BB80F954-63C5-4544-B545-EF1167C20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87C278A-C5DB-48DE-B766-53883A0D90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363C5F-C719-420D-B70D-6F4D4C3188E1}" type="slidenum">
              <a:rPr lang="ko-KR" altLang="en-US" smtClean="0"/>
              <a:t>‹#›</a:t>
            </a:fld>
            <a:endParaRPr lang="ko-KR" altLang="en-US"/>
          </a:p>
        </p:txBody>
      </p:sp>
    </p:spTree>
    <p:extLst>
      <p:ext uri="{BB962C8B-B14F-4D97-AF65-F5344CB8AC3E}">
        <p14:creationId xmlns:p14="http://schemas.microsoft.com/office/powerpoint/2010/main" val="1048783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54236FD-3721-4DF1-8006-C3281E02081A}"/>
              </a:ext>
            </a:extLst>
          </p:cNvPr>
          <p:cNvGrpSpPr/>
          <p:nvPr/>
        </p:nvGrpSpPr>
        <p:grpSpPr>
          <a:xfrm>
            <a:off x="-6" y="0"/>
            <a:ext cx="12192006" cy="6858000"/>
            <a:chOff x="-6" y="0"/>
            <a:chExt cx="12192006" cy="6858000"/>
          </a:xfrm>
        </p:grpSpPr>
        <p:sp>
          <p:nvSpPr>
            <p:cNvPr id="13" name="직사각형 12">
              <a:extLst>
                <a:ext uri="{FF2B5EF4-FFF2-40B4-BE49-F238E27FC236}">
                  <a16:creationId xmlns:a16="http://schemas.microsoft.com/office/drawing/2014/main" id="{FCEC6E0A-CFCB-49AA-90C1-1714ED76E091}"/>
                </a:ext>
              </a:extLst>
            </p:cNvPr>
            <p:cNvSpPr/>
            <p:nvPr/>
          </p:nvSpPr>
          <p:spPr>
            <a:xfrm>
              <a:off x="0" y="0"/>
              <a:ext cx="12192000" cy="6858000"/>
            </a:xfrm>
            <a:prstGeom prst="rect">
              <a:avLst/>
            </a:prstGeom>
            <a:solidFill>
              <a:srgbClr val="E55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48C22A1-F4BC-4789-BEB2-6C30396948FB}"/>
                </a:ext>
              </a:extLst>
            </p:cNvPr>
            <p:cNvSpPr/>
            <p:nvPr/>
          </p:nvSpPr>
          <p:spPr>
            <a:xfrm>
              <a:off x="3468414" y="3906707"/>
              <a:ext cx="5255173" cy="461665"/>
            </a:xfrm>
            <a:prstGeom prst="rect">
              <a:avLst/>
            </a:prstGeom>
          </p:spPr>
          <p:txBody>
            <a:bodyPr wrap="square">
              <a:spAutoFit/>
            </a:bodyPr>
            <a:lstStyle/>
            <a:p>
              <a:pPr algn="dist"/>
              <a:r>
                <a:rPr lang="en-US" altLang="ko-KR" sz="2400" dirty="0">
                  <a:ln>
                    <a:solidFill>
                      <a:schemeClr val="accent1">
                        <a:alpha val="0"/>
                      </a:schemeClr>
                    </a:solidFill>
                  </a:ln>
                  <a:solidFill>
                    <a:schemeClr val="bg1"/>
                  </a:solidFill>
                  <a:latin typeface="PlateletHeavy" pitchFamily="2" charset="0"/>
                  <a:ea typeface="나눔스퀘어 ExtraBold" panose="020B0600000101010101" pitchFamily="50" charset="-127"/>
                </a:rPr>
                <a:t>Final Presentation</a:t>
              </a:r>
            </a:p>
          </p:txBody>
        </p:sp>
        <p:sp>
          <p:nvSpPr>
            <p:cNvPr id="5" name="직사각형 4">
              <a:extLst>
                <a:ext uri="{FF2B5EF4-FFF2-40B4-BE49-F238E27FC236}">
                  <a16:creationId xmlns:a16="http://schemas.microsoft.com/office/drawing/2014/main" id="{F9749154-566F-4A44-B736-1C3C767DA72F}"/>
                </a:ext>
              </a:extLst>
            </p:cNvPr>
            <p:cNvSpPr/>
            <p:nvPr/>
          </p:nvSpPr>
          <p:spPr>
            <a:xfrm>
              <a:off x="3339483" y="2250250"/>
              <a:ext cx="5495106" cy="1785104"/>
            </a:xfrm>
            <a:prstGeom prst="rect">
              <a:avLst/>
            </a:prstGeom>
          </p:spPr>
          <p:txBody>
            <a:bodyPr wrap="square">
              <a:spAutoFit/>
            </a:bodyPr>
            <a:lstStyle/>
            <a:p>
              <a:pPr algn="ctr"/>
              <a:r>
                <a:rPr lang="en-US" altLang="ko-KR" sz="55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DataBase</a:t>
              </a:r>
              <a:r>
                <a:rPr lang="en-US" altLang="ko-KR"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 Practice</a:t>
              </a:r>
              <a:r>
                <a:rPr lang="ko-KR" altLang="en-US"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 </a:t>
              </a:r>
              <a:endParaRPr lang="en-US" altLang="ko-KR"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a:p>
              <a:pPr algn="ctr"/>
              <a:r>
                <a:rPr lang="en-US" altLang="ko-KR"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Web</a:t>
              </a:r>
              <a:r>
                <a:rPr lang="ko-KR" altLang="en-US"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 </a:t>
              </a:r>
              <a:r>
                <a:rPr lang="en-US" altLang="ko-KR" sz="55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Programming</a:t>
              </a:r>
            </a:p>
          </p:txBody>
        </p:sp>
        <p:sp>
          <p:nvSpPr>
            <p:cNvPr id="16" name="타원 15">
              <a:extLst>
                <a:ext uri="{FF2B5EF4-FFF2-40B4-BE49-F238E27FC236}">
                  <a16:creationId xmlns:a16="http://schemas.microsoft.com/office/drawing/2014/main" id="{8510649F-048B-4B9F-AF8D-C5B47B84E225}"/>
                </a:ext>
              </a:extLst>
            </p:cNvPr>
            <p:cNvSpPr/>
            <p:nvPr/>
          </p:nvSpPr>
          <p:spPr>
            <a:xfrm>
              <a:off x="6517924" y="1165236"/>
              <a:ext cx="599574" cy="599574"/>
            </a:xfrm>
            <a:prstGeom prst="ellipse">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863C05BB-91EC-4BB5-A57E-A1154030E326}"/>
                </a:ext>
              </a:extLst>
            </p:cNvPr>
            <p:cNvSpPr/>
            <p:nvPr/>
          </p:nvSpPr>
          <p:spPr>
            <a:xfrm>
              <a:off x="2896966" y="5228868"/>
              <a:ext cx="599574" cy="59957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108C11F6-2472-4F6C-BDE1-6A1948718C82}"/>
                </a:ext>
              </a:extLst>
            </p:cNvPr>
            <p:cNvSpPr/>
            <p:nvPr/>
          </p:nvSpPr>
          <p:spPr>
            <a:xfrm>
              <a:off x="7729589" y="373315"/>
              <a:ext cx="1527159" cy="1527159"/>
            </a:xfrm>
            <a:prstGeom prst="ellipse">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32C05AD8-D031-4904-8D35-2DAE0C1A05BA}"/>
                </a:ext>
              </a:extLst>
            </p:cNvPr>
            <p:cNvSpPr/>
            <p:nvPr/>
          </p:nvSpPr>
          <p:spPr>
            <a:xfrm>
              <a:off x="1474798" y="3139548"/>
              <a:ext cx="199426" cy="19942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8EA9FE57-BAC0-4467-BFED-C2C2C0BC5814}"/>
                </a:ext>
              </a:extLst>
            </p:cNvPr>
            <p:cNvSpPr/>
            <p:nvPr/>
          </p:nvSpPr>
          <p:spPr>
            <a:xfrm>
              <a:off x="7662497" y="1951273"/>
              <a:ext cx="199426" cy="19942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A8B89391-4888-420E-B496-74A6371B2E12}"/>
                </a:ext>
              </a:extLst>
            </p:cNvPr>
            <p:cNvPicPr>
              <a:picLocks noChangeAspect="1"/>
            </p:cNvPicPr>
            <p:nvPr/>
          </p:nvPicPr>
          <p:blipFill rotWithShape="1">
            <a:blip r:embed="rId2"/>
            <a:srcRect l="48380" b="31368"/>
            <a:stretch/>
          </p:blipFill>
          <p:spPr>
            <a:xfrm>
              <a:off x="-6" y="3519027"/>
              <a:ext cx="2511341" cy="3338973"/>
            </a:xfrm>
            <a:prstGeom prst="rect">
              <a:avLst/>
            </a:prstGeom>
          </p:spPr>
        </p:pic>
        <p:pic>
          <p:nvPicPr>
            <p:cNvPr id="22" name="그림 21">
              <a:extLst>
                <a:ext uri="{FF2B5EF4-FFF2-40B4-BE49-F238E27FC236}">
                  <a16:creationId xmlns:a16="http://schemas.microsoft.com/office/drawing/2014/main" id="{174EF551-E8B7-48D3-88F4-10D9622A3492}"/>
                </a:ext>
              </a:extLst>
            </p:cNvPr>
            <p:cNvPicPr>
              <a:picLocks noChangeAspect="1"/>
            </p:cNvPicPr>
            <p:nvPr/>
          </p:nvPicPr>
          <p:blipFill rotWithShape="1">
            <a:blip r:embed="rId3"/>
            <a:srcRect t="19887" r="31173"/>
            <a:stretch/>
          </p:blipFill>
          <p:spPr>
            <a:xfrm>
              <a:off x="8843553" y="0"/>
              <a:ext cx="3348447" cy="3897538"/>
            </a:xfrm>
            <a:prstGeom prst="rect">
              <a:avLst/>
            </a:prstGeom>
          </p:spPr>
        </p:pic>
      </p:grpSp>
      <p:sp>
        <p:nvSpPr>
          <p:cNvPr id="18" name="직사각형 17">
            <a:extLst>
              <a:ext uri="{FF2B5EF4-FFF2-40B4-BE49-F238E27FC236}">
                <a16:creationId xmlns:a16="http://schemas.microsoft.com/office/drawing/2014/main" id="{77D2A8B4-A34C-4A7E-A766-3581DF290243}"/>
              </a:ext>
            </a:extLst>
          </p:cNvPr>
          <p:cNvSpPr/>
          <p:nvPr/>
        </p:nvSpPr>
        <p:spPr>
          <a:xfrm>
            <a:off x="9010948" y="5012834"/>
            <a:ext cx="3157640" cy="1631216"/>
          </a:xfrm>
          <a:prstGeom prst="rect">
            <a:avLst/>
          </a:prstGeom>
        </p:spPr>
        <p:txBody>
          <a:bodyPr wrap="square">
            <a:spAutoFit/>
          </a:bodyPr>
          <a:lstStyle/>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Team4</a:t>
            </a:r>
          </a:p>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Nam </a:t>
            </a:r>
            <a:r>
              <a:rPr lang="en-US" altLang="ko-KR" sz="20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JunNyong</a:t>
            </a:r>
            <a:endPar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Lee </a:t>
            </a:r>
            <a:r>
              <a:rPr lang="en-US" altLang="ko-KR" sz="20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SungHo</a:t>
            </a:r>
            <a:endPar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Hwang </a:t>
            </a:r>
            <a:r>
              <a:rPr lang="en-US" altLang="ko-KR" sz="20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JaeHun</a:t>
            </a:r>
            <a:endPar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a:p>
            <a:pPr algn="ctr"/>
            <a:r>
              <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Park </a:t>
            </a:r>
            <a:r>
              <a:rPr lang="en-US" altLang="ko-KR" sz="2000" dirty="0" err="1">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JeongHa</a:t>
            </a:r>
            <a:endParaRPr lang="en-US" altLang="ko-KR" sz="2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p:txBody>
      </p:sp>
    </p:spTree>
    <p:extLst>
      <p:ext uri="{BB962C8B-B14F-4D97-AF65-F5344CB8AC3E}">
        <p14:creationId xmlns:p14="http://schemas.microsoft.com/office/powerpoint/2010/main" val="1600561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45715" y="2452922"/>
            <a:ext cx="11141765" cy="3806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10</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065341" cy="1015663"/>
          </a:xfrm>
          <a:prstGeom prst="rect">
            <a:avLst/>
          </a:prstGeom>
        </p:spPr>
        <p:txBody>
          <a:bodyPr wrap="square">
            <a:spAutoFit/>
          </a:bodyPr>
          <a:lstStyle/>
          <a:p>
            <a:r>
              <a:rPr lang="en-US" altLang="ko-KR" sz="2000" dirty="0">
                <a:solidFill>
                  <a:srgbClr val="000000"/>
                </a:solidFill>
                <a:latin typeface="Noto Sans"/>
              </a:rPr>
              <a:t>We tried to analyze the original flight data by identifying number of delays caused by various factor (annual, seasonal, monthly, day of the week, time, delays by Delay Code). First, we changed the data’s columns(Airport, Airline, Delay reasons) that recognized easily using, casting columns.</a:t>
            </a:r>
          </a:p>
        </p:txBody>
      </p:sp>
      <p:pic>
        <p:nvPicPr>
          <p:cNvPr id="8" name="그림 7">
            <a:extLst>
              <a:ext uri="{FF2B5EF4-FFF2-40B4-BE49-F238E27FC236}">
                <a16:creationId xmlns:a16="http://schemas.microsoft.com/office/drawing/2014/main" id="{DC43D7EA-CF5E-4D05-8875-968A61D64559}"/>
              </a:ext>
            </a:extLst>
          </p:cNvPr>
          <p:cNvPicPr>
            <a:picLocks noChangeAspect="1"/>
          </p:cNvPicPr>
          <p:nvPr/>
        </p:nvPicPr>
        <p:blipFill rotWithShape="1">
          <a:blip r:embed="rId2"/>
          <a:srcRect r="83147"/>
          <a:stretch/>
        </p:blipFill>
        <p:spPr>
          <a:xfrm>
            <a:off x="611964" y="3321984"/>
            <a:ext cx="1504109" cy="1990725"/>
          </a:xfrm>
          <a:prstGeom prst="rect">
            <a:avLst/>
          </a:prstGeom>
        </p:spPr>
      </p:pic>
      <p:pic>
        <p:nvPicPr>
          <p:cNvPr id="12" name="그림 11">
            <a:extLst>
              <a:ext uri="{FF2B5EF4-FFF2-40B4-BE49-F238E27FC236}">
                <a16:creationId xmlns:a16="http://schemas.microsoft.com/office/drawing/2014/main" id="{9371024B-A79B-4C0F-BC96-106910172729}"/>
              </a:ext>
            </a:extLst>
          </p:cNvPr>
          <p:cNvPicPr>
            <a:picLocks noChangeAspect="1"/>
          </p:cNvPicPr>
          <p:nvPr/>
        </p:nvPicPr>
        <p:blipFill>
          <a:blip r:embed="rId3"/>
          <a:stretch>
            <a:fillRect/>
          </a:stretch>
        </p:blipFill>
        <p:spPr>
          <a:xfrm>
            <a:off x="2363351" y="2548047"/>
            <a:ext cx="1724025" cy="3350729"/>
          </a:xfrm>
          <a:prstGeom prst="rect">
            <a:avLst/>
          </a:prstGeom>
        </p:spPr>
      </p:pic>
      <p:pic>
        <p:nvPicPr>
          <p:cNvPr id="14" name="그림 13">
            <a:extLst>
              <a:ext uri="{FF2B5EF4-FFF2-40B4-BE49-F238E27FC236}">
                <a16:creationId xmlns:a16="http://schemas.microsoft.com/office/drawing/2014/main" id="{553D5CA7-FBC2-4F8C-8991-BDBCFAFEB81E}"/>
              </a:ext>
            </a:extLst>
          </p:cNvPr>
          <p:cNvPicPr>
            <a:picLocks noChangeAspect="1"/>
          </p:cNvPicPr>
          <p:nvPr/>
        </p:nvPicPr>
        <p:blipFill rotWithShape="1">
          <a:blip r:embed="rId4"/>
          <a:srcRect t="2560"/>
          <a:stretch/>
        </p:blipFill>
        <p:spPr>
          <a:xfrm>
            <a:off x="4617257" y="2548047"/>
            <a:ext cx="1265545" cy="3350729"/>
          </a:xfrm>
          <a:prstGeom prst="rect">
            <a:avLst/>
          </a:prstGeom>
        </p:spPr>
      </p:pic>
      <p:pic>
        <p:nvPicPr>
          <p:cNvPr id="16" name="그림 15">
            <a:extLst>
              <a:ext uri="{FF2B5EF4-FFF2-40B4-BE49-F238E27FC236}">
                <a16:creationId xmlns:a16="http://schemas.microsoft.com/office/drawing/2014/main" id="{06E196DB-EB7A-4915-ACCF-CF9D2B694700}"/>
              </a:ext>
            </a:extLst>
          </p:cNvPr>
          <p:cNvPicPr>
            <a:picLocks noChangeAspect="1"/>
          </p:cNvPicPr>
          <p:nvPr/>
        </p:nvPicPr>
        <p:blipFill rotWithShape="1">
          <a:blip r:embed="rId5"/>
          <a:srcRect t="1748"/>
          <a:stretch/>
        </p:blipFill>
        <p:spPr>
          <a:xfrm>
            <a:off x="6407361" y="2586067"/>
            <a:ext cx="1635668" cy="3305698"/>
          </a:xfrm>
          <a:prstGeom prst="rect">
            <a:avLst/>
          </a:prstGeom>
        </p:spPr>
      </p:pic>
      <p:grpSp>
        <p:nvGrpSpPr>
          <p:cNvPr id="24" name="그룹 23">
            <a:extLst>
              <a:ext uri="{FF2B5EF4-FFF2-40B4-BE49-F238E27FC236}">
                <a16:creationId xmlns:a16="http://schemas.microsoft.com/office/drawing/2014/main" id="{7617AE4E-2BC8-4244-A46E-2FB8729CCE9B}"/>
              </a:ext>
            </a:extLst>
          </p:cNvPr>
          <p:cNvGrpSpPr/>
          <p:nvPr/>
        </p:nvGrpSpPr>
        <p:grpSpPr>
          <a:xfrm>
            <a:off x="8610600" y="2593078"/>
            <a:ext cx="2534450" cy="3350729"/>
            <a:chOff x="8477096" y="2586184"/>
            <a:chExt cx="2534450" cy="3545492"/>
          </a:xfrm>
        </p:grpSpPr>
        <p:pic>
          <p:nvPicPr>
            <p:cNvPr id="22" name="그림 21">
              <a:extLst>
                <a:ext uri="{FF2B5EF4-FFF2-40B4-BE49-F238E27FC236}">
                  <a16:creationId xmlns:a16="http://schemas.microsoft.com/office/drawing/2014/main" id="{D8FF5EA6-2721-46A1-A40D-D8D6DBA7C04C}"/>
                </a:ext>
              </a:extLst>
            </p:cNvPr>
            <p:cNvPicPr>
              <a:picLocks noChangeAspect="1"/>
            </p:cNvPicPr>
            <p:nvPr/>
          </p:nvPicPr>
          <p:blipFill>
            <a:blip r:embed="rId6"/>
            <a:stretch>
              <a:fillRect/>
            </a:stretch>
          </p:blipFill>
          <p:spPr>
            <a:xfrm>
              <a:off x="8477096" y="2586184"/>
              <a:ext cx="1591475" cy="3536864"/>
            </a:xfrm>
            <a:prstGeom prst="rect">
              <a:avLst/>
            </a:prstGeom>
          </p:spPr>
        </p:pic>
        <p:pic>
          <p:nvPicPr>
            <p:cNvPr id="23" name="그림 22">
              <a:extLst>
                <a:ext uri="{FF2B5EF4-FFF2-40B4-BE49-F238E27FC236}">
                  <a16:creationId xmlns:a16="http://schemas.microsoft.com/office/drawing/2014/main" id="{623B451B-F106-40AF-998C-44EDB99DE45D}"/>
                </a:ext>
              </a:extLst>
            </p:cNvPr>
            <p:cNvPicPr>
              <a:picLocks noChangeAspect="1"/>
            </p:cNvPicPr>
            <p:nvPr/>
          </p:nvPicPr>
          <p:blipFill rotWithShape="1">
            <a:blip r:embed="rId7"/>
            <a:srcRect b="4218"/>
            <a:stretch/>
          </p:blipFill>
          <p:spPr>
            <a:xfrm>
              <a:off x="10068571" y="2594812"/>
              <a:ext cx="942975" cy="3536864"/>
            </a:xfrm>
            <a:prstGeom prst="rect">
              <a:avLst/>
            </a:prstGeom>
          </p:spPr>
        </p:pic>
      </p:grpSp>
      <p:sp>
        <p:nvSpPr>
          <p:cNvPr id="25" name="TextBox 24">
            <a:extLst>
              <a:ext uri="{FF2B5EF4-FFF2-40B4-BE49-F238E27FC236}">
                <a16:creationId xmlns:a16="http://schemas.microsoft.com/office/drawing/2014/main" id="{C6EDE4D0-2319-4D64-A24B-E576D1C769AA}"/>
              </a:ext>
            </a:extLst>
          </p:cNvPr>
          <p:cNvSpPr txBox="1"/>
          <p:nvPr/>
        </p:nvSpPr>
        <p:spPr>
          <a:xfrm>
            <a:off x="2599765" y="5943807"/>
            <a:ext cx="1640011" cy="261610"/>
          </a:xfrm>
          <a:prstGeom prst="rect">
            <a:avLst/>
          </a:prstGeom>
          <a:noFill/>
        </p:spPr>
        <p:txBody>
          <a:bodyPr wrap="square" rtlCol="0">
            <a:spAutoFit/>
          </a:bodyPr>
          <a:lstStyle/>
          <a:p>
            <a:r>
              <a:rPr lang="en-US" altLang="ko-KR" sz="1100" dirty="0">
                <a:solidFill>
                  <a:srgbClr val="F2F2F2"/>
                </a:solidFill>
              </a:rPr>
              <a:t>&lt;table airline&gt;</a:t>
            </a:r>
            <a:endParaRPr lang="ko-KR" altLang="en-US" sz="1100" dirty="0">
              <a:solidFill>
                <a:srgbClr val="F2F2F2"/>
              </a:solidFill>
            </a:endParaRPr>
          </a:p>
        </p:txBody>
      </p:sp>
      <p:sp>
        <p:nvSpPr>
          <p:cNvPr id="27" name="TextBox 26">
            <a:extLst>
              <a:ext uri="{FF2B5EF4-FFF2-40B4-BE49-F238E27FC236}">
                <a16:creationId xmlns:a16="http://schemas.microsoft.com/office/drawing/2014/main" id="{C2CFC648-0D91-490C-8960-341E3026EC34}"/>
              </a:ext>
            </a:extLst>
          </p:cNvPr>
          <p:cNvSpPr txBox="1"/>
          <p:nvPr/>
        </p:nvSpPr>
        <p:spPr>
          <a:xfrm>
            <a:off x="4617257" y="5915656"/>
            <a:ext cx="1640011" cy="261610"/>
          </a:xfrm>
          <a:prstGeom prst="rect">
            <a:avLst/>
          </a:prstGeom>
          <a:noFill/>
        </p:spPr>
        <p:txBody>
          <a:bodyPr wrap="square" rtlCol="0">
            <a:spAutoFit/>
          </a:bodyPr>
          <a:lstStyle/>
          <a:p>
            <a:r>
              <a:rPr lang="en-US" altLang="ko-KR" sz="1100" dirty="0">
                <a:solidFill>
                  <a:srgbClr val="F2F2F2"/>
                </a:solidFill>
              </a:rPr>
              <a:t>&lt;table airport&gt;</a:t>
            </a:r>
            <a:endParaRPr lang="ko-KR" altLang="en-US" sz="1100" dirty="0">
              <a:solidFill>
                <a:srgbClr val="F2F2F2"/>
              </a:solidFill>
            </a:endParaRPr>
          </a:p>
        </p:txBody>
      </p:sp>
      <p:sp>
        <p:nvSpPr>
          <p:cNvPr id="28" name="TextBox 27">
            <a:extLst>
              <a:ext uri="{FF2B5EF4-FFF2-40B4-BE49-F238E27FC236}">
                <a16:creationId xmlns:a16="http://schemas.microsoft.com/office/drawing/2014/main" id="{21BE6D4A-AAAC-49B6-BB4F-0454ACDE5F03}"/>
              </a:ext>
            </a:extLst>
          </p:cNvPr>
          <p:cNvSpPr txBox="1"/>
          <p:nvPr/>
        </p:nvSpPr>
        <p:spPr>
          <a:xfrm>
            <a:off x="6429549" y="5923524"/>
            <a:ext cx="1640011" cy="261610"/>
          </a:xfrm>
          <a:prstGeom prst="rect">
            <a:avLst/>
          </a:prstGeom>
          <a:noFill/>
        </p:spPr>
        <p:txBody>
          <a:bodyPr wrap="square" rtlCol="0">
            <a:spAutoFit/>
          </a:bodyPr>
          <a:lstStyle/>
          <a:p>
            <a:r>
              <a:rPr lang="en-US" altLang="ko-KR" sz="1100" dirty="0">
                <a:solidFill>
                  <a:srgbClr val="F2F2F2"/>
                </a:solidFill>
              </a:rPr>
              <a:t>&lt;table </a:t>
            </a:r>
            <a:r>
              <a:rPr lang="en-US" altLang="ko-KR" sz="1100" dirty="0" err="1">
                <a:solidFill>
                  <a:srgbClr val="F2F2F2"/>
                </a:solidFill>
              </a:rPr>
              <a:t>delayreason</a:t>
            </a:r>
            <a:r>
              <a:rPr lang="en-US" altLang="ko-KR" sz="1100" dirty="0">
                <a:solidFill>
                  <a:srgbClr val="F2F2F2"/>
                </a:solidFill>
              </a:rPr>
              <a:t>&gt;</a:t>
            </a:r>
            <a:endParaRPr lang="ko-KR" altLang="en-US" sz="1100" dirty="0">
              <a:solidFill>
                <a:srgbClr val="F2F2F2"/>
              </a:solidFill>
            </a:endParaRPr>
          </a:p>
        </p:txBody>
      </p:sp>
      <p:sp>
        <p:nvSpPr>
          <p:cNvPr id="30" name="TextBox 29">
            <a:extLst>
              <a:ext uri="{FF2B5EF4-FFF2-40B4-BE49-F238E27FC236}">
                <a16:creationId xmlns:a16="http://schemas.microsoft.com/office/drawing/2014/main" id="{8FE4E7D1-8917-4393-A964-470140FDB265}"/>
              </a:ext>
            </a:extLst>
          </p:cNvPr>
          <p:cNvSpPr txBox="1"/>
          <p:nvPr/>
        </p:nvSpPr>
        <p:spPr>
          <a:xfrm>
            <a:off x="9254766" y="5935653"/>
            <a:ext cx="1640011" cy="261610"/>
          </a:xfrm>
          <a:prstGeom prst="rect">
            <a:avLst/>
          </a:prstGeom>
          <a:noFill/>
        </p:spPr>
        <p:txBody>
          <a:bodyPr wrap="square" rtlCol="0">
            <a:spAutoFit/>
          </a:bodyPr>
          <a:lstStyle/>
          <a:p>
            <a:r>
              <a:rPr lang="en-US" altLang="ko-KR" sz="1100" dirty="0">
                <a:solidFill>
                  <a:srgbClr val="F2F2F2"/>
                </a:solidFill>
              </a:rPr>
              <a:t>&lt;table </a:t>
            </a:r>
            <a:r>
              <a:rPr lang="en-US" altLang="ko-KR" sz="1100" dirty="0" err="1">
                <a:solidFill>
                  <a:srgbClr val="F2F2F2"/>
                </a:solidFill>
              </a:rPr>
              <a:t>fltdata</a:t>
            </a:r>
            <a:r>
              <a:rPr lang="en-US" altLang="ko-KR" sz="1100" dirty="0">
                <a:solidFill>
                  <a:srgbClr val="F2F2F2"/>
                </a:solidFill>
              </a:rPr>
              <a:t>&gt;</a:t>
            </a:r>
            <a:endParaRPr lang="ko-KR" altLang="en-US" sz="1100" dirty="0">
              <a:solidFill>
                <a:srgbClr val="F2F2F2"/>
              </a:solidFill>
            </a:endParaRPr>
          </a:p>
        </p:txBody>
      </p:sp>
    </p:spTree>
    <p:extLst>
      <p:ext uri="{BB962C8B-B14F-4D97-AF65-F5344CB8AC3E}">
        <p14:creationId xmlns:p14="http://schemas.microsoft.com/office/powerpoint/2010/main" val="390976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3039034"/>
            <a:ext cx="11141765" cy="3220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11</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065341" cy="1908215"/>
          </a:xfrm>
          <a:prstGeom prst="rect">
            <a:avLst/>
          </a:prstGeom>
        </p:spPr>
        <p:txBody>
          <a:bodyPr wrap="square">
            <a:spAutoFit/>
          </a:bodyPr>
          <a:lstStyle/>
          <a:p>
            <a:r>
              <a:rPr lang="en-US" altLang="ko-KR" sz="2000" dirty="0">
                <a:solidFill>
                  <a:srgbClr val="000000"/>
                </a:solidFill>
                <a:latin typeface="Noto Sans"/>
              </a:rPr>
              <a:t>Second, we make a new columns </a:t>
            </a:r>
          </a:p>
          <a:p>
            <a:endParaRPr lang="en-US" altLang="ko-KR" sz="1000" dirty="0">
              <a:solidFill>
                <a:srgbClr val="000000"/>
              </a:solidFill>
              <a:latin typeface="Noto Sans"/>
            </a:endParaRPr>
          </a:p>
          <a:p>
            <a:pPr marL="342900" indent="-342900">
              <a:buFont typeface="Arial" panose="020B0604020202020204" pitchFamily="34" charset="0"/>
              <a:buChar char="•"/>
            </a:pPr>
            <a:r>
              <a:rPr lang="en-US" altLang="ko-KR" sz="2000" dirty="0">
                <a:solidFill>
                  <a:srgbClr val="000000"/>
                </a:solidFill>
                <a:latin typeface="Noto Sans"/>
              </a:rPr>
              <a:t>‘Date’ : Merge ‘Year’, ‘Month’ , ‘Day’ columns and change data type ‘Datetime’ for calculating</a:t>
            </a:r>
          </a:p>
          <a:p>
            <a:pPr marL="342900" indent="-342900">
              <a:buFont typeface="Arial" panose="020B0604020202020204" pitchFamily="34" charset="0"/>
              <a:buChar char="•"/>
            </a:pPr>
            <a:endParaRPr lang="en-US" altLang="ko-KR" sz="1000" dirty="0">
              <a:solidFill>
                <a:srgbClr val="000000"/>
              </a:solidFill>
              <a:latin typeface="Noto Sans"/>
            </a:endParaRPr>
          </a:p>
          <a:p>
            <a:pPr marL="342900" indent="-342900">
              <a:buFont typeface="Arial" panose="020B0604020202020204" pitchFamily="34" charset="0"/>
              <a:buChar char="•"/>
            </a:pPr>
            <a:r>
              <a:rPr lang="en-US" altLang="ko-KR" sz="2000" dirty="0">
                <a:solidFill>
                  <a:srgbClr val="000000"/>
                </a:solidFill>
                <a:latin typeface="Noto Sans"/>
              </a:rPr>
              <a:t>‘Origin’ &amp; ‘Destination’ : </a:t>
            </a:r>
            <a:r>
              <a:rPr lang="en-US" altLang="ko-KR" dirty="0"/>
              <a:t>The original data is a mix of departure and arrival airports. So we separate these data to recognize easily.</a:t>
            </a:r>
            <a:endParaRPr lang="en-US" altLang="ko-KR" sz="2000" dirty="0">
              <a:solidFill>
                <a:srgbClr val="000000"/>
              </a:solidFill>
              <a:latin typeface="Noto Sans"/>
            </a:endParaRPr>
          </a:p>
          <a:p>
            <a:pPr marL="342900" indent="-342900">
              <a:buFont typeface="Arial" panose="020B0604020202020204" pitchFamily="34" charset="0"/>
              <a:buChar char="•"/>
            </a:pPr>
            <a:endParaRPr lang="en-US" altLang="ko-KR" sz="2000" dirty="0">
              <a:solidFill>
                <a:srgbClr val="000000"/>
              </a:solidFill>
              <a:latin typeface="Noto Sans"/>
            </a:endParaRPr>
          </a:p>
        </p:txBody>
      </p:sp>
      <p:sp>
        <p:nvSpPr>
          <p:cNvPr id="13" name="TextBox 12">
            <a:extLst>
              <a:ext uri="{FF2B5EF4-FFF2-40B4-BE49-F238E27FC236}">
                <a16:creationId xmlns:a16="http://schemas.microsoft.com/office/drawing/2014/main" id="{9AB53BD9-8D79-4E4E-918F-FC56FF1B714B}"/>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pic>
        <p:nvPicPr>
          <p:cNvPr id="6" name="그림 5">
            <a:extLst>
              <a:ext uri="{FF2B5EF4-FFF2-40B4-BE49-F238E27FC236}">
                <a16:creationId xmlns:a16="http://schemas.microsoft.com/office/drawing/2014/main" id="{34008163-371F-43C0-8901-E3FF3B311CFB}"/>
              </a:ext>
            </a:extLst>
          </p:cNvPr>
          <p:cNvPicPr>
            <a:picLocks noChangeAspect="1"/>
          </p:cNvPicPr>
          <p:nvPr/>
        </p:nvPicPr>
        <p:blipFill>
          <a:blip r:embed="rId2"/>
          <a:stretch>
            <a:fillRect/>
          </a:stretch>
        </p:blipFill>
        <p:spPr>
          <a:xfrm>
            <a:off x="642731" y="3963612"/>
            <a:ext cx="4800600" cy="1371600"/>
          </a:xfrm>
          <a:prstGeom prst="rect">
            <a:avLst/>
          </a:prstGeom>
        </p:spPr>
      </p:pic>
      <p:sp>
        <p:nvSpPr>
          <p:cNvPr id="14" name="TextBox 13">
            <a:extLst>
              <a:ext uri="{FF2B5EF4-FFF2-40B4-BE49-F238E27FC236}">
                <a16:creationId xmlns:a16="http://schemas.microsoft.com/office/drawing/2014/main" id="{E3818C0A-4A9E-40E9-B7D7-615647BA3F64}"/>
              </a:ext>
            </a:extLst>
          </p:cNvPr>
          <p:cNvSpPr txBox="1"/>
          <p:nvPr/>
        </p:nvSpPr>
        <p:spPr>
          <a:xfrm>
            <a:off x="2106219" y="5443876"/>
            <a:ext cx="1873624" cy="261610"/>
          </a:xfrm>
          <a:prstGeom prst="rect">
            <a:avLst/>
          </a:prstGeom>
          <a:noFill/>
        </p:spPr>
        <p:txBody>
          <a:bodyPr wrap="square" rtlCol="0">
            <a:spAutoFit/>
          </a:bodyPr>
          <a:lstStyle/>
          <a:p>
            <a:r>
              <a:rPr lang="en-US" altLang="ko-KR" sz="1100" dirty="0">
                <a:solidFill>
                  <a:srgbClr val="F2F2F2"/>
                </a:solidFill>
              </a:rPr>
              <a:t>&lt;create date columns&gt;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2AEC74FB-D268-46AA-BCAE-C2029A964E9E}"/>
              </a:ext>
            </a:extLst>
          </p:cNvPr>
          <p:cNvSpPr txBox="1"/>
          <p:nvPr/>
        </p:nvSpPr>
        <p:spPr>
          <a:xfrm>
            <a:off x="7377465" y="5431895"/>
            <a:ext cx="2922981" cy="261610"/>
          </a:xfrm>
          <a:prstGeom prst="rect">
            <a:avLst/>
          </a:prstGeom>
          <a:noFill/>
        </p:spPr>
        <p:txBody>
          <a:bodyPr wrap="square" rtlCol="0">
            <a:spAutoFit/>
          </a:bodyPr>
          <a:lstStyle/>
          <a:p>
            <a:r>
              <a:rPr lang="en-US" altLang="ko-KR" sz="1100" dirty="0">
                <a:solidFill>
                  <a:srgbClr val="F2F2F2"/>
                </a:solidFill>
              </a:rPr>
              <a:t>&lt;create origin &amp; destination columns&gt;</a:t>
            </a:r>
            <a:endParaRPr lang="ko-KR" altLang="en-US" sz="1100" dirty="0">
              <a:solidFill>
                <a:srgbClr val="F2F2F2"/>
              </a:solidFill>
            </a:endParaRPr>
          </a:p>
        </p:txBody>
      </p:sp>
      <p:pic>
        <p:nvPicPr>
          <p:cNvPr id="7" name="그림 6">
            <a:extLst>
              <a:ext uri="{FF2B5EF4-FFF2-40B4-BE49-F238E27FC236}">
                <a16:creationId xmlns:a16="http://schemas.microsoft.com/office/drawing/2014/main" id="{F9EDA704-B784-4949-81D7-9B2DF3161B20}"/>
              </a:ext>
            </a:extLst>
          </p:cNvPr>
          <p:cNvPicPr>
            <a:picLocks noChangeAspect="1"/>
          </p:cNvPicPr>
          <p:nvPr/>
        </p:nvPicPr>
        <p:blipFill>
          <a:blip r:embed="rId3"/>
          <a:stretch>
            <a:fillRect/>
          </a:stretch>
        </p:blipFill>
        <p:spPr>
          <a:xfrm>
            <a:off x="6016598" y="3925512"/>
            <a:ext cx="5353050" cy="1447800"/>
          </a:xfrm>
          <a:prstGeom prst="rect">
            <a:avLst/>
          </a:prstGeom>
        </p:spPr>
      </p:pic>
    </p:spTree>
    <p:extLst>
      <p:ext uri="{BB962C8B-B14F-4D97-AF65-F5344CB8AC3E}">
        <p14:creationId xmlns:p14="http://schemas.microsoft.com/office/powerpoint/2010/main" val="350871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3039034"/>
            <a:ext cx="11141765" cy="3220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12</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204489" cy="2246769"/>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‘Scheduled Time’ : Using ‘Origin’ &amp; ‘Destination’ , we remake scheduled time at ‘scheduled’ to calculate finding out how late it was. </a:t>
            </a:r>
          </a:p>
          <a:p>
            <a:pPr marL="342900" indent="-342900">
              <a:buFont typeface="Arial" panose="020B0604020202020204" pitchFamily="34" charset="0"/>
              <a:buChar char="•"/>
            </a:pPr>
            <a:endParaRPr lang="en-US" altLang="ko-KR" sz="2000" dirty="0">
              <a:solidFill>
                <a:srgbClr val="000000"/>
              </a:solidFill>
              <a:latin typeface="Noto Sans"/>
            </a:endParaRPr>
          </a:p>
          <a:p>
            <a:pPr marL="342900" indent="-342900">
              <a:buFont typeface="Arial" panose="020B0604020202020204" pitchFamily="34" charset="0"/>
              <a:buChar char="•"/>
            </a:pPr>
            <a:r>
              <a:rPr lang="en-US" altLang="ko-KR" sz="2000" dirty="0">
                <a:solidFill>
                  <a:srgbClr val="000000"/>
                </a:solidFill>
                <a:latin typeface="Noto Sans"/>
              </a:rPr>
              <a:t>‘Actual Time’ : Using ‘Origin’ &amp; ‘Destination’ , we remake scheduled time at ‘scheduled’ to calculate finding out how late it was. </a:t>
            </a:r>
          </a:p>
          <a:p>
            <a:pPr marL="342900" indent="-342900">
              <a:buFont typeface="Arial" panose="020B0604020202020204" pitchFamily="34" charset="0"/>
              <a:buChar char="•"/>
            </a:pPr>
            <a:endParaRPr lang="en-US" altLang="ko-KR" sz="2000" dirty="0">
              <a:solidFill>
                <a:srgbClr val="000000"/>
              </a:solidFill>
              <a:latin typeface="Noto Sans"/>
            </a:endParaRPr>
          </a:p>
          <a:p>
            <a:pPr marL="342900" indent="-342900">
              <a:buFont typeface="Arial" panose="020B0604020202020204" pitchFamily="34" charset="0"/>
              <a:buChar char="•"/>
            </a:pPr>
            <a:endParaRPr lang="en-US" altLang="ko-KR" sz="2000" dirty="0">
              <a:solidFill>
                <a:srgbClr val="000000"/>
              </a:solidFill>
              <a:latin typeface="Noto Sans"/>
            </a:endParaRPr>
          </a:p>
        </p:txBody>
      </p:sp>
      <p:sp>
        <p:nvSpPr>
          <p:cNvPr id="9" name="TextBox 8">
            <a:extLst>
              <a:ext uri="{FF2B5EF4-FFF2-40B4-BE49-F238E27FC236}">
                <a16:creationId xmlns:a16="http://schemas.microsoft.com/office/drawing/2014/main" id="{F0973ACD-41CD-4AA9-9828-87C9C652D6CA}"/>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pic>
        <p:nvPicPr>
          <p:cNvPr id="6" name="그림 5">
            <a:extLst>
              <a:ext uri="{FF2B5EF4-FFF2-40B4-BE49-F238E27FC236}">
                <a16:creationId xmlns:a16="http://schemas.microsoft.com/office/drawing/2014/main" id="{CFCDA55C-7955-4D26-B97E-8D99E0622D90}"/>
              </a:ext>
            </a:extLst>
          </p:cNvPr>
          <p:cNvPicPr>
            <a:picLocks noChangeAspect="1"/>
          </p:cNvPicPr>
          <p:nvPr/>
        </p:nvPicPr>
        <p:blipFill>
          <a:blip r:embed="rId2"/>
          <a:stretch>
            <a:fillRect/>
          </a:stretch>
        </p:blipFill>
        <p:spPr>
          <a:xfrm>
            <a:off x="5978386" y="3403104"/>
            <a:ext cx="5128834" cy="2246770"/>
          </a:xfrm>
          <a:prstGeom prst="rect">
            <a:avLst/>
          </a:prstGeom>
        </p:spPr>
      </p:pic>
      <p:grpSp>
        <p:nvGrpSpPr>
          <p:cNvPr id="10" name="그룹 9">
            <a:extLst>
              <a:ext uri="{FF2B5EF4-FFF2-40B4-BE49-F238E27FC236}">
                <a16:creationId xmlns:a16="http://schemas.microsoft.com/office/drawing/2014/main" id="{8295268C-2887-4327-816E-5F49E8DB7381}"/>
              </a:ext>
            </a:extLst>
          </p:cNvPr>
          <p:cNvGrpSpPr/>
          <p:nvPr/>
        </p:nvGrpSpPr>
        <p:grpSpPr>
          <a:xfrm>
            <a:off x="546652" y="3912517"/>
            <a:ext cx="4400550" cy="1409146"/>
            <a:chOff x="546652" y="4235247"/>
            <a:chExt cx="4400550" cy="1409146"/>
          </a:xfrm>
        </p:grpSpPr>
        <p:pic>
          <p:nvPicPr>
            <p:cNvPr id="7" name="그림 6">
              <a:extLst>
                <a:ext uri="{FF2B5EF4-FFF2-40B4-BE49-F238E27FC236}">
                  <a16:creationId xmlns:a16="http://schemas.microsoft.com/office/drawing/2014/main" id="{657C5BFA-3E6D-4EBC-BD69-9CFC9BBF483C}"/>
                </a:ext>
              </a:extLst>
            </p:cNvPr>
            <p:cNvPicPr>
              <a:picLocks noChangeAspect="1"/>
            </p:cNvPicPr>
            <p:nvPr/>
          </p:nvPicPr>
          <p:blipFill>
            <a:blip r:embed="rId3"/>
            <a:stretch>
              <a:fillRect/>
            </a:stretch>
          </p:blipFill>
          <p:spPr>
            <a:xfrm>
              <a:off x="546652" y="4235247"/>
              <a:ext cx="4400550" cy="613972"/>
            </a:xfrm>
            <a:prstGeom prst="rect">
              <a:avLst/>
            </a:prstGeom>
          </p:spPr>
        </p:pic>
        <p:pic>
          <p:nvPicPr>
            <p:cNvPr id="8" name="그림 7">
              <a:extLst>
                <a:ext uri="{FF2B5EF4-FFF2-40B4-BE49-F238E27FC236}">
                  <a16:creationId xmlns:a16="http://schemas.microsoft.com/office/drawing/2014/main" id="{E6BB95E3-608C-4441-9140-FB4425BC8036}"/>
                </a:ext>
              </a:extLst>
            </p:cNvPr>
            <p:cNvPicPr>
              <a:picLocks noChangeAspect="1"/>
            </p:cNvPicPr>
            <p:nvPr/>
          </p:nvPicPr>
          <p:blipFill>
            <a:blip r:embed="rId4"/>
            <a:stretch>
              <a:fillRect/>
            </a:stretch>
          </p:blipFill>
          <p:spPr>
            <a:xfrm>
              <a:off x="546652" y="4863343"/>
              <a:ext cx="4400550" cy="781050"/>
            </a:xfrm>
            <a:prstGeom prst="rect">
              <a:avLst/>
            </a:prstGeom>
          </p:spPr>
        </p:pic>
      </p:grpSp>
      <p:sp>
        <p:nvSpPr>
          <p:cNvPr id="14" name="TextBox 13">
            <a:extLst>
              <a:ext uri="{FF2B5EF4-FFF2-40B4-BE49-F238E27FC236}">
                <a16:creationId xmlns:a16="http://schemas.microsoft.com/office/drawing/2014/main" id="{17211AB6-9152-463E-B553-FDBE2F46E6EA}"/>
              </a:ext>
            </a:extLst>
          </p:cNvPr>
          <p:cNvSpPr txBox="1"/>
          <p:nvPr/>
        </p:nvSpPr>
        <p:spPr>
          <a:xfrm>
            <a:off x="1550894" y="5398312"/>
            <a:ext cx="2796988" cy="261610"/>
          </a:xfrm>
          <a:prstGeom prst="rect">
            <a:avLst/>
          </a:prstGeom>
          <a:noFill/>
        </p:spPr>
        <p:txBody>
          <a:bodyPr wrap="square" rtlCol="0">
            <a:spAutoFit/>
          </a:bodyPr>
          <a:lstStyle/>
          <a:p>
            <a:r>
              <a:rPr lang="en-US" altLang="ko-KR" sz="1100" dirty="0">
                <a:solidFill>
                  <a:srgbClr val="F2F2F2"/>
                </a:solidFill>
              </a:rPr>
              <a:t>&lt;create Scheduled Time columns&gt;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DA821581-008C-4F28-851C-ED940291CF59}"/>
              </a:ext>
            </a:extLst>
          </p:cNvPr>
          <p:cNvSpPr txBox="1"/>
          <p:nvPr/>
        </p:nvSpPr>
        <p:spPr>
          <a:xfrm>
            <a:off x="7525871" y="5693222"/>
            <a:ext cx="2796988" cy="261610"/>
          </a:xfrm>
          <a:prstGeom prst="rect">
            <a:avLst/>
          </a:prstGeom>
          <a:noFill/>
        </p:spPr>
        <p:txBody>
          <a:bodyPr wrap="square" rtlCol="0">
            <a:spAutoFit/>
          </a:bodyPr>
          <a:lstStyle/>
          <a:p>
            <a:r>
              <a:rPr lang="en-US" altLang="ko-KR" sz="1100" dirty="0">
                <a:solidFill>
                  <a:srgbClr val="F2F2F2"/>
                </a:solidFill>
              </a:rPr>
              <a:t>&lt;create Actual Time columns&gt;</a:t>
            </a:r>
            <a:endParaRPr lang="ko-KR" altLang="en-US" sz="1100" dirty="0">
              <a:solidFill>
                <a:srgbClr val="F2F2F2"/>
              </a:solidFill>
            </a:endParaRPr>
          </a:p>
        </p:txBody>
      </p:sp>
    </p:spTree>
    <p:extLst>
      <p:ext uri="{BB962C8B-B14F-4D97-AF65-F5344CB8AC3E}">
        <p14:creationId xmlns:p14="http://schemas.microsoft.com/office/powerpoint/2010/main" val="701314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3039034"/>
            <a:ext cx="11141765" cy="3220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13</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204489" cy="2246769"/>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‘Delay Time’ : Using difference time of ‘Scheduled time’ and ‘Actual time’, we calculate how long the flight has been delayed to identify intuitively.</a:t>
            </a:r>
          </a:p>
          <a:p>
            <a:pPr marL="342900" indent="-342900">
              <a:buFont typeface="Arial" panose="020B0604020202020204" pitchFamily="34" charset="0"/>
              <a:buChar char="•"/>
            </a:pPr>
            <a:endParaRPr lang="en-US" altLang="ko-KR" sz="2000" dirty="0">
              <a:solidFill>
                <a:srgbClr val="000000"/>
              </a:solidFill>
              <a:latin typeface="Noto Sans"/>
            </a:endParaRPr>
          </a:p>
          <a:p>
            <a:pPr marL="342900" indent="-342900">
              <a:buFont typeface="Arial" panose="020B0604020202020204" pitchFamily="34" charset="0"/>
              <a:buChar char="•"/>
            </a:pPr>
            <a:r>
              <a:rPr lang="en-US" altLang="ko-KR" sz="2000" dirty="0">
                <a:solidFill>
                  <a:srgbClr val="000000"/>
                </a:solidFill>
                <a:latin typeface="Noto Sans"/>
              </a:rPr>
              <a:t>‘Delay Time Group’ : Make a group of delay time ‘0 ~ 30mins’ , ‘30 ~ 60mins’ , ‘1~2hours’, </a:t>
            </a:r>
            <a:r>
              <a:rPr lang="en-US" altLang="ko-KR" sz="2000" dirty="0" err="1">
                <a:solidFill>
                  <a:srgbClr val="000000"/>
                </a:solidFill>
                <a:latin typeface="Noto Sans"/>
              </a:rPr>
              <a:t>etc</a:t>
            </a:r>
            <a:r>
              <a:rPr lang="en-US" altLang="ko-KR" sz="2000" dirty="0">
                <a:solidFill>
                  <a:srgbClr val="000000"/>
                </a:solidFill>
                <a:latin typeface="Noto Sans"/>
              </a:rPr>
              <a:t>, to show how serious the delay is. </a:t>
            </a:r>
          </a:p>
          <a:p>
            <a:pPr marL="342900" indent="-342900">
              <a:buFont typeface="Arial" panose="020B0604020202020204" pitchFamily="34" charset="0"/>
              <a:buChar char="•"/>
            </a:pPr>
            <a:endParaRPr lang="en-US" altLang="ko-KR" sz="2000" dirty="0">
              <a:solidFill>
                <a:srgbClr val="000000"/>
              </a:solidFill>
              <a:latin typeface="Noto Sans"/>
            </a:endParaRPr>
          </a:p>
          <a:p>
            <a:pPr marL="342900" indent="-342900">
              <a:buFont typeface="Arial" panose="020B0604020202020204" pitchFamily="34" charset="0"/>
              <a:buChar char="•"/>
            </a:pPr>
            <a:endParaRPr lang="en-US" altLang="ko-KR" sz="2000" dirty="0">
              <a:solidFill>
                <a:srgbClr val="000000"/>
              </a:solidFill>
              <a:latin typeface="Noto Sans"/>
            </a:endParaRPr>
          </a:p>
        </p:txBody>
      </p:sp>
      <p:sp>
        <p:nvSpPr>
          <p:cNvPr id="9" name="TextBox 8">
            <a:extLst>
              <a:ext uri="{FF2B5EF4-FFF2-40B4-BE49-F238E27FC236}">
                <a16:creationId xmlns:a16="http://schemas.microsoft.com/office/drawing/2014/main" id="{26EBD73F-53F6-4B05-B918-DD594580F2B3}"/>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pic>
        <p:nvPicPr>
          <p:cNvPr id="6" name="그림 5">
            <a:extLst>
              <a:ext uri="{FF2B5EF4-FFF2-40B4-BE49-F238E27FC236}">
                <a16:creationId xmlns:a16="http://schemas.microsoft.com/office/drawing/2014/main" id="{5AAF6612-2752-4028-AB6E-F84EDA6FF35D}"/>
              </a:ext>
            </a:extLst>
          </p:cNvPr>
          <p:cNvPicPr>
            <a:picLocks noChangeAspect="1"/>
          </p:cNvPicPr>
          <p:nvPr/>
        </p:nvPicPr>
        <p:blipFill>
          <a:blip r:embed="rId2"/>
          <a:stretch>
            <a:fillRect/>
          </a:stretch>
        </p:blipFill>
        <p:spPr>
          <a:xfrm>
            <a:off x="642731" y="3134937"/>
            <a:ext cx="4881652" cy="2838170"/>
          </a:xfrm>
          <a:prstGeom prst="rect">
            <a:avLst/>
          </a:prstGeom>
        </p:spPr>
      </p:pic>
      <p:pic>
        <p:nvPicPr>
          <p:cNvPr id="7" name="그림 6">
            <a:extLst>
              <a:ext uri="{FF2B5EF4-FFF2-40B4-BE49-F238E27FC236}">
                <a16:creationId xmlns:a16="http://schemas.microsoft.com/office/drawing/2014/main" id="{4E0B6C53-B7EE-46CD-B271-7963120A7A25}"/>
              </a:ext>
            </a:extLst>
          </p:cNvPr>
          <p:cNvPicPr>
            <a:picLocks noChangeAspect="1"/>
          </p:cNvPicPr>
          <p:nvPr/>
        </p:nvPicPr>
        <p:blipFill>
          <a:blip r:embed="rId3"/>
          <a:stretch>
            <a:fillRect/>
          </a:stretch>
        </p:blipFill>
        <p:spPr>
          <a:xfrm>
            <a:off x="7545133" y="3134937"/>
            <a:ext cx="3432928" cy="2838170"/>
          </a:xfrm>
          <a:prstGeom prst="rect">
            <a:avLst/>
          </a:prstGeom>
        </p:spPr>
      </p:pic>
      <p:sp>
        <p:nvSpPr>
          <p:cNvPr id="12" name="TextBox 11">
            <a:extLst>
              <a:ext uri="{FF2B5EF4-FFF2-40B4-BE49-F238E27FC236}">
                <a16:creationId xmlns:a16="http://schemas.microsoft.com/office/drawing/2014/main" id="{D20C7BCA-5EBB-4451-AB26-234F9FF60F20}"/>
              </a:ext>
            </a:extLst>
          </p:cNvPr>
          <p:cNvSpPr txBox="1"/>
          <p:nvPr/>
        </p:nvSpPr>
        <p:spPr>
          <a:xfrm>
            <a:off x="2146744" y="5938205"/>
            <a:ext cx="2048737" cy="261610"/>
          </a:xfrm>
          <a:prstGeom prst="rect">
            <a:avLst/>
          </a:prstGeom>
          <a:noFill/>
        </p:spPr>
        <p:txBody>
          <a:bodyPr wrap="square" rtlCol="0">
            <a:spAutoFit/>
          </a:bodyPr>
          <a:lstStyle/>
          <a:p>
            <a:r>
              <a:rPr lang="en-US" altLang="ko-KR" sz="1100" dirty="0">
                <a:solidFill>
                  <a:srgbClr val="F2F2F2"/>
                </a:solidFill>
              </a:rPr>
              <a:t>&lt;create </a:t>
            </a:r>
            <a:r>
              <a:rPr lang="en-US" altLang="ko-KR" sz="1100" dirty="0" err="1">
                <a:solidFill>
                  <a:srgbClr val="F2F2F2"/>
                </a:solidFill>
              </a:rPr>
              <a:t>delaytime</a:t>
            </a:r>
            <a:r>
              <a:rPr lang="en-US" altLang="ko-KR" sz="1100" dirty="0">
                <a:solidFill>
                  <a:srgbClr val="F2F2F2"/>
                </a:solidFill>
              </a:rPr>
              <a:t> columns&gt;</a:t>
            </a:r>
            <a:endParaRPr lang="ko-KR" altLang="en-US" sz="1100" dirty="0">
              <a:solidFill>
                <a:srgbClr val="F2F2F2"/>
              </a:solidFill>
            </a:endParaRPr>
          </a:p>
        </p:txBody>
      </p:sp>
      <p:sp>
        <p:nvSpPr>
          <p:cNvPr id="13" name="TextBox 12">
            <a:extLst>
              <a:ext uri="{FF2B5EF4-FFF2-40B4-BE49-F238E27FC236}">
                <a16:creationId xmlns:a16="http://schemas.microsoft.com/office/drawing/2014/main" id="{7FAEA66B-851B-49E6-8B70-2E989B71F19E}"/>
              </a:ext>
            </a:extLst>
          </p:cNvPr>
          <p:cNvSpPr txBox="1"/>
          <p:nvPr/>
        </p:nvSpPr>
        <p:spPr>
          <a:xfrm>
            <a:off x="8091702" y="5955308"/>
            <a:ext cx="3029015" cy="261610"/>
          </a:xfrm>
          <a:prstGeom prst="rect">
            <a:avLst/>
          </a:prstGeom>
          <a:noFill/>
        </p:spPr>
        <p:txBody>
          <a:bodyPr wrap="square" rtlCol="0">
            <a:spAutoFit/>
          </a:bodyPr>
          <a:lstStyle/>
          <a:p>
            <a:r>
              <a:rPr lang="en-US" altLang="ko-KR" sz="1100" dirty="0">
                <a:solidFill>
                  <a:srgbClr val="F2F2F2"/>
                </a:solidFill>
              </a:rPr>
              <a:t>&lt;create </a:t>
            </a:r>
            <a:r>
              <a:rPr lang="en-US" altLang="ko-KR" sz="1100" dirty="0" err="1">
                <a:solidFill>
                  <a:srgbClr val="F2F2F2"/>
                </a:solidFill>
              </a:rPr>
              <a:t>delaytime</a:t>
            </a:r>
            <a:r>
              <a:rPr lang="en-US" altLang="ko-KR" sz="1100" dirty="0">
                <a:solidFill>
                  <a:srgbClr val="F2F2F2"/>
                </a:solidFill>
              </a:rPr>
              <a:t> group columns&gt;</a:t>
            </a:r>
            <a:endParaRPr lang="ko-KR" altLang="en-US" sz="1100" dirty="0">
              <a:solidFill>
                <a:srgbClr val="F2F2F2"/>
              </a:solidFill>
            </a:endParaRPr>
          </a:p>
        </p:txBody>
      </p:sp>
    </p:spTree>
    <p:extLst>
      <p:ext uri="{BB962C8B-B14F-4D97-AF65-F5344CB8AC3E}">
        <p14:creationId xmlns:p14="http://schemas.microsoft.com/office/powerpoint/2010/main" val="263011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67436"/>
            <a:ext cx="11141765" cy="4592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14</a:t>
            </a:fld>
            <a:endParaRPr lang="ko-KR" altLang="en-US"/>
          </a:p>
        </p:txBody>
      </p:sp>
      <p:sp>
        <p:nvSpPr>
          <p:cNvPr id="20" name="직사각형 19">
            <a:extLst>
              <a:ext uri="{FF2B5EF4-FFF2-40B4-BE49-F238E27FC236}">
                <a16:creationId xmlns:a16="http://schemas.microsoft.com/office/drawing/2014/main" id="{4E24FEDE-8B77-430D-8196-7461E02BE4D2}"/>
              </a:ext>
            </a:extLst>
          </p:cNvPr>
          <p:cNvSpPr/>
          <p:nvPr/>
        </p:nvSpPr>
        <p:spPr>
          <a:xfrm>
            <a:off x="483928" y="1191879"/>
            <a:ext cx="11204489" cy="707886"/>
          </a:xfrm>
          <a:prstGeom prst="rect">
            <a:avLst/>
          </a:prstGeom>
        </p:spPr>
        <p:txBody>
          <a:bodyPr wrap="square">
            <a:spAutoFit/>
          </a:bodyPr>
          <a:lstStyle/>
          <a:p>
            <a:r>
              <a:rPr lang="en-US" altLang="ko-KR" sz="2000" dirty="0">
                <a:solidFill>
                  <a:srgbClr val="000000"/>
                </a:solidFill>
                <a:latin typeface="Noto Sans"/>
              </a:rPr>
              <a:t>Result for query</a:t>
            </a:r>
          </a:p>
          <a:p>
            <a:pPr marL="342900" indent="-342900">
              <a:buFont typeface="Arial" panose="020B0604020202020204" pitchFamily="34" charset="0"/>
              <a:buChar char="•"/>
            </a:pPr>
            <a:endParaRPr lang="en-US" altLang="ko-KR" sz="2000" dirty="0">
              <a:solidFill>
                <a:srgbClr val="000000"/>
              </a:solidFill>
              <a:latin typeface="Noto Sans"/>
            </a:endParaRPr>
          </a:p>
        </p:txBody>
      </p:sp>
      <p:sp>
        <p:nvSpPr>
          <p:cNvPr id="9" name="TextBox 8">
            <a:extLst>
              <a:ext uri="{FF2B5EF4-FFF2-40B4-BE49-F238E27FC236}">
                <a16:creationId xmlns:a16="http://schemas.microsoft.com/office/drawing/2014/main" id="{26EBD73F-53F6-4B05-B918-DD594580F2B3}"/>
              </a:ext>
            </a:extLst>
          </p:cNvPr>
          <p:cNvSpPr txBox="1"/>
          <p:nvPr/>
        </p:nvSpPr>
        <p:spPr>
          <a:xfrm>
            <a:off x="1204520" y="238613"/>
            <a:ext cx="4202176"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MySQL</a:t>
            </a:r>
          </a:p>
        </p:txBody>
      </p:sp>
      <p:sp>
        <p:nvSpPr>
          <p:cNvPr id="12" name="TextBox 11">
            <a:extLst>
              <a:ext uri="{FF2B5EF4-FFF2-40B4-BE49-F238E27FC236}">
                <a16:creationId xmlns:a16="http://schemas.microsoft.com/office/drawing/2014/main" id="{D20C7BCA-5EBB-4451-AB26-234F9FF60F20}"/>
              </a:ext>
            </a:extLst>
          </p:cNvPr>
          <p:cNvSpPr txBox="1"/>
          <p:nvPr/>
        </p:nvSpPr>
        <p:spPr>
          <a:xfrm>
            <a:off x="4954017" y="5854044"/>
            <a:ext cx="2048737" cy="261610"/>
          </a:xfrm>
          <a:prstGeom prst="rect">
            <a:avLst/>
          </a:prstGeom>
          <a:noFill/>
        </p:spPr>
        <p:txBody>
          <a:bodyPr wrap="square" rtlCol="0">
            <a:spAutoFit/>
          </a:bodyPr>
          <a:lstStyle/>
          <a:p>
            <a:r>
              <a:rPr lang="en-US" altLang="ko-KR" sz="1100" dirty="0">
                <a:solidFill>
                  <a:srgbClr val="F2F2F2"/>
                </a:solidFill>
              </a:rPr>
              <a:t>&lt;result database table&gt;</a:t>
            </a:r>
            <a:endParaRPr lang="ko-KR" altLang="en-US" sz="1100" dirty="0">
              <a:solidFill>
                <a:srgbClr val="F2F2F2"/>
              </a:solidFill>
            </a:endParaRPr>
          </a:p>
        </p:txBody>
      </p:sp>
      <p:pic>
        <p:nvPicPr>
          <p:cNvPr id="8" name="그림 7">
            <a:extLst>
              <a:ext uri="{FF2B5EF4-FFF2-40B4-BE49-F238E27FC236}">
                <a16:creationId xmlns:a16="http://schemas.microsoft.com/office/drawing/2014/main" id="{55E3AC47-D7FA-45A4-B57A-92E993FA0FE9}"/>
              </a:ext>
            </a:extLst>
          </p:cNvPr>
          <p:cNvPicPr>
            <a:picLocks noChangeAspect="1"/>
          </p:cNvPicPr>
          <p:nvPr/>
        </p:nvPicPr>
        <p:blipFill>
          <a:blip r:embed="rId2"/>
          <a:stretch>
            <a:fillRect/>
          </a:stretch>
        </p:blipFill>
        <p:spPr>
          <a:xfrm>
            <a:off x="3354944" y="1810638"/>
            <a:ext cx="5462456" cy="4031009"/>
          </a:xfrm>
          <a:prstGeom prst="rect">
            <a:avLst/>
          </a:prstGeom>
        </p:spPr>
      </p:pic>
    </p:spTree>
    <p:extLst>
      <p:ext uri="{BB962C8B-B14F-4D97-AF65-F5344CB8AC3E}">
        <p14:creationId xmlns:p14="http://schemas.microsoft.com/office/powerpoint/2010/main" val="225858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575568"/>
            <a:ext cx="11141765" cy="36842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22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15</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204489" cy="1015663"/>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We made several SQL</a:t>
            </a:r>
            <a:r>
              <a:rPr lang="ko-KR" altLang="en-US" sz="2000" dirty="0">
                <a:solidFill>
                  <a:srgbClr val="000000"/>
                </a:solidFill>
                <a:latin typeface="Noto Sans"/>
              </a:rPr>
              <a:t> </a:t>
            </a:r>
            <a:r>
              <a:rPr lang="en-US" altLang="ko-KR" sz="2000" dirty="0">
                <a:solidFill>
                  <a:srgbClr val="000000"/>
                </a:solidFill>
                <a:latin typeface="Noto Sans"/>
              </a:rPr>
              <a:t>query statements to analyze and visualize the data as we did earlier. For example, we created </a:t>
            </a:r>
            <a:r>
              <a:rPr lang="en-US" altLang="ko-KR" sz="2000" dirty="0">
                <a:solidFill>
                  <a:srgbClr val="FF0000"/>
                </a:solidFill>
                <a:latin typeface="Noto Sans"/>
              </a:rPr>
              <a:t>seasonal delay rates</a:t>
            </a:r>
            <a:r>
              <a:rPr lang="en-US" altLang="ko-KR" sz="2000" dirty="0">
                <a:solidFill>
                  <a:srgbClr val="000000"/>
                </a:solidFill>
                <a:latin typeface="Noto Sans"/>
              </a:rPr>
              <a:t>, </a:t>
            </a:r>
            <a:r>
              <a:rPr lang="en-US" altLang="ko-KR" sz="2000" dirty="0">
                <a:solidFill>
                  <a:srgbClr val="FF0000"/>
                </a:solidFill>
                <a:latin typeface="Noto Sans"/>
              </a:rPr>
              <a:t>time-to-time delay rates</a:t>
            </a:r>
            <a:r>
              <a:rPr lang="en-US" altLang="ko-KR" sz="2000" dirty="0">
                <a:solidFill>
                  <a:srgbClr val="000000"/>
                </a:solidFill>
                <a:latin typeface="Noto Sans"/>
              </a:rPr>
              <a:t>, and so on, etc. But we've come to use </a:t>
            </a:r>
            <a:r>
              <a:rPr lang="en-US" altLang="ko-KR" sz="2000" dirty="0">
                <a:solidFill>
                  <a:srgbClr val="FF0000"/>
                </a:solidFill>
                <a:latin typeface="Noto Sans"/>
              </a:rPr>
              <a:t>'tableau'</a:t>
            </a:r>
            <a:r>
              <a:rPr lang="en-US" altLang="ko-KR" sz="2000" dirty="0">
                <a:solidFill>
                  <a:srgbClr val="000000"/>
                </a:solidFill>
                <a:latin typeface="Noto Sans"/>
              </a:rPr>
              <a:t> for </a:t>
            </a:r>
            <a:r>
              <a:rPr lang="en-US" altLang="ko-KR" sz="2000" dirty="0">
                <a:solidFill>
                  <a:srgbClr val="FF0000"/>
                </a:solidFill>
                <a:latin typeface="Noto Sans"/>
              </a:rPr>
              <a:t>'better' data visualization</a:t>
            </a:r>
            <a:r>
              <a:rPr lang="en-US" altLang="ko-KR" sz="2000" dirty="0">
                <a:solidFill>
                  <a:srgbClr val="000000"/>
                </a:solidFill>
                <a:latin typeface="Noto Sans"/>
              </a:rPr>
              <a:t> than using php and JavaScript!</a:t>
            </a:r>
          </a:p>
        </p:txBody>
      </p:sp>
      <p:sp>
        <p:nvSpPr>
          <p:cNvPr id="20" name="TextBox 19">
            <a:extLst>
              <a:ext uri="{FF2B5EF4-FFF2-40B4-BE49-F238E27FC236}">
                <a16:creationId xmlns:a16="http://schemas.microsoft.com/office/drawing/2014/main" id="{716AEEC5-51BD-4F5A-968C-BAC66030787B}"/>
              </a:ext>
            </a:extLst>
          </p:cNvPr>
          <p:cNvSpPr txBox="1"/>
          <p:nvPr/>
        </p:nvSpPr>
        <p:spPr>
          <a:xfrm>
            <a:off x="1170968" y="232468"/>
            <a:ext cx="435574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Tableau</a:t>
            </a:r>
          </a:p>
        </p:txBody>
      </p:sp>
      <p:pic>
        <p:nvPicPr>
          <p:cNvPr id="13" name="그림 12">
            <a:extLst>
              <a:ext uri="{FF2B5EF4-FFF2-40B4-BE49-F238E27FC236}">
                <a16:creationId xmlns:a16="http://schemas.microsoft.com/office/drawing/2014/main" id="{D1C8531A-CF0F-46AD-AE55-74BD025FE116}"/>
              </a:ext>
            </a:extLst>
          </p:cNvPr>
          <p:cNvPicPr>
            <a:picLocks noChangeAspect="1"/>
          </p:cNvPicPr>
          <p:nvPr/>
        </p:nvPicPr>
        <p:blipFill>
          <a:blip r:embed="rId2"/>
          <a:stretch>
            <a:fillRect/>
          </a:stretch>
        </p:blipFill>
        <p:spPr>
          <a:xfrm>
            <a:off x="522318" y="2683200"/>
            <a:ext cx="4659800" cy="3501372"/>
          </a:xfrm>
          <a:prstGeom prst="rect">
            <a:avLst/>
          </a:prstGeom>
        </p:spPr>
      </p:pic>
      <p:pic>
        <p:nvPicPr>
          <p:cNvPr id="14" name="그림 13">
            <a:extLst>
              <a:ext uri="{FF2B5EF4-FFF2-40B4-BE49-F238E27FC236}">
                <a16:creationId xmlns:a16="http://schemas.microsoft.com/office/drawing/2014/main" id="{3C04928A-3DFA-42FA-A2CE-A48F9D089216}"/>
              </a:ext>
            </a:extLst>
          </p:cNvPr>
          <p:cNvPicPr>
            <a:picLocks noChangeAspect="1"/>
          </p:cNvPicPr>
          <p:nvPr/>
        </p:nvPicPr>
        <p:blipFill>
          <a:blip r:embed="rId3"/>
          <a:stretch>
            <a:fillRect/>
          </a:stretch>
        </p:blipFill>
        <p:spPr>
          <a:xfrm>
            <a:off x="5996181" y="2683200"/>
            <a:ext cx="4968993" cy="1587622"/>
          </a:xfrm>
          <a:prstGeom prst="rect">
            <a:avLst/>
          </a:prstGeom>
        </p:spPr>
      </p:pic>
      <p:pic>
        <p:nvPicPr>
          <p:cNvPr id="15" name="그림 14">
            <a:extLst>
              <a:ext uri="{FF2B5EF4-FFF2-40B4-BE49-F238E27FC236}">
                <a16:creationId xmlns:a16="http://schemas.microsoft.com/office/drawing/2014/main" id="{7BF1D306-8119-4768-A623-5EB5E1543229}"/>
              </a:ext>
            </a:extLst>
          </p:cNvPr>
          <p:cNvPicPr>
            <a:picLocks noChangeAspect="1"/>
          </p:cNvPicPr>
          <p:nvPr/>
        </p:nvPicPr>
        <p:blipFill>
          <a:blip r:embed="rId3"/>
          <a:stretch>
            <a:fillRect/>
          </a:stretch>
        </p:blipFill>
        <p:spPr>
          <a:xfrm>
            <a:off x="5996180" y="4348670"/>
            <a:ext cx="4968993" cy="1587622"/>
          </a:xfrm>
          <a:prstGeom prst="rect">
            <a:avLst/>
          </a:prstGeom>
        </p:spPr>
      </p:pic>
      <p:pic>
        <p:nvPicPr>
          <p:cNvPr id="6" name="그림 5">
            <a:extLst>
              <a:ext uri="{FF2B5EF4-FFF2-40B4-BE49-F238E27FC236}">
                <a16:creationId xmlns:a16="http://schemas.microsoft.com/office/drawing/2014/main" id="{C2725E95-8692-4054-BA48-358E3AED30E3}"/>
              </a:ext>
            </a:extLst>
          </p:cNvPr>
          <p:cNvPicPr>
            <a:picLocks noChangeAspect="1"/>
          </p:cNvPicPr>
          <p:nvPr/>
        </p:nvPicPr>
        <p:blipFill>
          <a:blip r:embed="rId4"/>
          <a:stretch>
            <a:fillRect/>
          </a:stretch>
        </p:blipFill>
        <p:spPr>
          <a:xfrm>
            <a:off x="5996180" y="5993915"/>
            <a:ext cx="4968993" cy="190657"/>
          </a:xfrm>
          <a:prstGeom prst="rect">
            <a:avLst/>
          </a:prstGeom>
        </p:spPr>
      </p:pic>
    </p:spTree>
    <p:extLst>
      <p:ext uri="{BB962C8B-B14F-4D97-AF65-F5344CB8AC3E}">
        <p14:creationId xmlns:p14="http://schemas.microsoft.com/office/powerpoint/2010/main" val="3866846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070846"/>
            <a:ext cx="11141765" cy="4188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22</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26350" y="238613"/>
            <a:ext cx="435574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use Tableau</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16</a:t>
            </a:fld>
            <a:endParaRPr lang="ko-KR" altLang="en-US"/>
          </a:p>
        </p:txBody>
      </p:sp>
      <p:sp>
        <p:nvSpPr>
          <p:cNvPr id="8" name="직사각형 7">
            <a:extLst>
              <a:ext uri="{FF2B5EF4-FFF2-40B4-BE49-F238E27FC236}">
                <a16:creationId xmlns:a16="http://schemas.microsoft.com/office/drawing/2014/main" id="{034B7FEA-FC31-4B7F-A1E7-BECC40D43933}"/>
              </a:ext>
            </a:extLst>
          </p:cNvPr>
          <p:cNvSpPr/>
          <p:nvPr/>
        </p:nvSpPr>
        <p:spPr>
          <a:xfrm>
            <a:off x="483928" y="1191879"/>
            <a:ext cx="11204489" cy="707886"/>
          </a:xfrm>
          <a:prstGeom prst="rect">
            <a:avLst/>
          </a:prstGeom>
        </p:spPr>
        <p:txBody>
          <a:bodyPr wrap="square">
            <a:spAutoFit/>
          </a:bodyPr>
          <a:lstStyle/>
          <a:p>
            <a:r>
              <a:rPr lang="en-US" altLang="ko-KR" sz="2000" dirty="0">
                <a:solidFill>
                  <a:srgbClr val="000000"/>
                </a:solidFill>
                <a:latin typeface="Noto Sans"/>
              </a:rPr>
              <a:t>First, we link MySQL and Tableau for visualization. So we can use pre-processed database before pages.    </a:t>
            </a:r>
          </a:p>
          <a:p>
            <a:r>
              <a:rPr lang="en-US" altLang="ko-KR" sz="2000" dirty="0">
                <a:solidFill>
                  <a:srgbClr val="000000"/>
                </a:solidFill>
                <a:latin typeface="Noto Sans"/>
              </a:rPr>
              <a:t>And we can make graph like under picture using MySQL database.</a:t>
            </a:r>
          </a:p>
        </p:txBody>
      </p:sp>
      <p:pic>
        <p:nvPicPr>
          <p:cNvPr id="24" name="그림 23">
            <a:extLst>
              <a:ext uri="{FF2B5EF4-FFF2-40B4-BE49-F238E27FC236}">
                <a16:creationId xmlns:a16="http://schemas.microsoft.com/office/drawing/2014/main" id="{1FF5E037-1FAF-4F13-B37B-923990C72DAD}"/>
              </a:ext>
            </a:extLst>
          </p:cNvPr>
          <p:cNvPicPr>
            <a:picLocks noChangeAspect="1"/>
          </p:cNvPicPr>
          <p:nvPr/>
        </p:nvPicPr>
        <p:blipFill rotWithShape="1">
          <a:blip r:embed="rId2"/>
          <a:srcRect r="18934"/>
          <a:stretch/>
        </p:blipFill>
        <p:spPr>
          <a:xfrm>
            <a:off x="430138" y="2631610"/>
            <a:ext cx="3684660" cy="3031235"/>
          </a:xfrm>
          <a:prstGeom prst="rect">
            <a:avLst/>
          </a:prstGeom>
        </p:spPr>
      </p:pic>
      <p:pic>
        <p:nvPicPr>
          <p:cNvPr id="27" name="그림 26">
            <a:extLst>
              <a:ext uri="{FF2B5EF4-FFF2-40B4-BE49-F238E27FC236}">
                <a16:creationId xmlns:a16="http://schemas.microsoft.com/office/drawing/2014/main" id="{3DDC094E-6A51-4B95-A501-958B95B04732}"/>
              </a:ext>
            </a:extLst>
          </p:cNvPr>
          <p:cNvPicPr>
            <a:picLocks noChangeAspect="1"/>
          </p:cNvPicPr>
          <p:nvPr/>
        </p:nvPicPr>
        <p:blipFill rotWithShape="1">
          <a:blip r:embed="rId3"/>
          <a:srcRect r="14003"/>
          <a:stretch/>
        </p:blipFill>
        <p:spPr>
          <a:xfrm>
            <a:off x="4139565" y="2631607"/>
            <a:ext cx="3794200" cy="3031235"/>
          </a:xfrm>
          <a:prstGeom prst="rect">
            <a:avLst/>
          </a:prstGeom>
        </p:spPr>
      </p:pic>
      <p:pic>
        <p:nvPicPr>
          <p:cNvPr id="31" name="그림 30">
            <a:extLst>
              <a:ext uri="{FF2B5EF4-FFF2-40B4-BE49-F238E27FC236}">
                <a16:creationId xmlns:a16="http://schemas.microsoft.com/office/drawing/2014/main" id="{0843CD11-0DB7-46E4-ACA8-E777E031C9EB}"/>
              </a:ext>
            </a:extLst>
          </p:cNvPr>
          <p:cNvPicPr>
            <a:picLocks noChangeAspect="1"/>
          </p:cNvPicPr>
          <p:nvPr/>
        </p:nvPicPr>
        <p:blipFill rotWithShape="1">
          <a:blip r:embed="rId4"/>
          <a:srcRect l="5072" t="3479" r="4740" b="7315"/>
          <a:stretch/>
        </p:blipFill>
        <p:spPr>
          <a:xfrm>
            <a:off x="7958532" y="2631606"/>
            <a:ext cx="3516293" cy="3031235"/>
          </a:xfrm>
          <a:prstGeom prst="rect">
            <a:avLst/>
          </a:prstGeom>
        </p:spPr>
      </p:pic>
    </p:spTree>
    <p:extLst>
      <p:ext uri="{BB962C8B-B14F-4D97-AF65-F5344CB8AC3E}">
        <p14:creationId xmlns:p14="http://schemas.microsoft.com/office/powerpoint/2010/main" val="4004332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3925477"/>
            <a:ext cx="11141765" cy="2334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30</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50691" y="232468"/>
            <a:ext cx="673543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Web Programming &amp; Database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17</a:t>
            </a:fld>
            <a:endParaRPr lang="ko-KR" altLang="en-US"/>
          </a:p>
        </p:txBody>
      </p:sp>
      <p:sp>
        <p:nvSpPr>
          <p:cNvPr id="8" name="직사각형 7">
            <a:extLst>
              <a:ext uri="{FF2B5EF4-FFF2-40B4-BE49-F238E27FC236}">
                <a16:creationId xmlns:a16="http://schemas.microsoft.com/office/drawing/2014/main" id="{274A08E7-8376-481E-9582-D308EC543D5F}"/>
              </a:ext>
            </a:extLst>
          </p:cNvPr>
          <p:cNvSpPr/>
          <p:nvPr/>
        </p:nvSpPr>
        <p:spPr>
          <a:xfrm>
            <a:off x="483928" y="1308414"/>
            <a:ext cx="11573601" cy="2308324"/>
          </a:xfrm>
          <a:prstGeom prst="rect">
            <a:avLst/>
          </a:prstGeom>
        </p:spPr>
        <p:txBody>
          <a:bodyPr wrap="square">
            <a:spAutoFit/>
          </a:bodyPr>
          <a:lstStyle/>
          <a:p>
            <a:pPr marL="342900" indent="-342900">
              <a:buFont typeface="Arial" panose="020B0604020202020204" pitchFamily="34" charset="0"/>
              <a:buChar char="•"/>
            </a:pPr>
            <a:r>
              <a:rPr lang="en-US" altLang="ko-KR" sz="2400" dirty="0">
                <a:solidFill>
                  <a:srgbClr val="000000"/>
                </a:solidFill>
                <a:latin typeface="Noto Sans"/>
              </a:rPr>
              <a:t>To show the result of delay, we make web pages which get user data, communicate input data using php and ajax, and show result by connecting MySQL database. </a:t>
            </a:r>
          </a:p>
          <a:p>
            <a:endParaRPr lang="en-US" altLang="ko-KR" sz="2400" dirty="0">
              <a:solidFill>
                <a:srgbClr val="000000"/>
              </a:solidFill>
              <a:latin typeface="Noto Sans"/>
            </a:endParaRPr>
          </a:p>
          <a:p>
            <a:pPr marL="342900" indent="-342900">
              <a:buFont typeface="Arial" panose="020B0604020202020204" pitchFamily="34" charset="0"/>
              <a:buChar char="•"/>
            </a:pPr>
            <a:r>
              <a:rPr lang="en-US" altLang="ko-KR" sz="2400" dirty="0">
                <a:solidFill>
                  <a:srgbClr val="000000"/>
                </a:solidFill>
                <a:latin typeface="Noto Sans"/>
              </a:rPr>
              <a:t>To show our analyzed data and visualization using tableau, we make web pages and interlink Php and Tableau with analysis by categories.</a:t>
            </a:r>
          </a:p>
          <a:p>
            <a:pPr marL="342900" indent="-342900">
              <a:buFont typeface="Arial" panose="020B0604020202020204" pitchFamily="34" charset="0"/>
              <a:buChar char="•"/>
            </a:pPr>
            <a:endParaRPr lang="en-US" altLang="ko-KR" sz="2400" dirty="0">
              <a:solidFill>
                <a:srgbClr val="000000"/>
              </a:solidFill>
              <a:latin typeface="Noto Sans"/>
            </a:endParaRPr>
          </a:p>
        </p:txBody>
      </p:sp>
      <p:grpSp>
        <p:nvGrpSpPr>
          <p:cNvPr id="6" name="그룹 5">
            <a:extLst>
              <a:ext uri="{FF2B5EF4-FFF2-40B4-BE49-F238E27FC236}">
                <a16:creationId xmlns:a16="http://schemas.microsoft.com/office/drawing/2014/main" id="{DDA250CB-839B-44FB-95DA-2E7F585E7153}"/>
              </a:ext>
            </a:extLst>
          </p:cNvPr>
          <p:cNvGrpSpPr/>
          <p:nvPr/>
        </p:nvGrpSpPr>
        <p:grpSpPr>
          <a:xfrm>
            <a:off x="483928" y="3925477"/>
            <a:ext cx="3783405" cy="2055696"/>
            <a:chOff x="2905350" y="4012788"/>
            <a:chExt cx="3783405" cy="1939982"/>
          </a:xfrm>
        </p:grpSpPr>
        <p:sp>
          <p:nvSpPr>
            <p:cNvPr id="10" name="직사각형 9">
              <a:extLst>
                <a:ext uri="{FF2B5EF4-FFF2-40B4-BE49-F238E27FC236}">
                  <a16:creationId xmlns:a16="http://schemas.microsoft.com/office/drawing/2014/main" id="{7D3FA163-EF69-477E-8AEA-C72255292A12}"/>
                </a:ext>
              </a:extLst>
            </p:cNvPr>
            <p:cNvSpPr/>
            <p:nvPr/>
          </p:nvSpPr>
          <p:spPr>
            <a:xfrm>
              <a:off x="3087911" y="4168793"/>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한눈에 보는 HTML 요소(Elements &amp; Attributes) 총정리 | HEROPY">
              <a:extLst>
                <a:ext uri="{FF2B5EF4-FFF2-40B4-BE49-F238E27FC236}">
                  <a16:creationId xmlns:a16="http://schemas.microsoft.com/office/drawing/2014/main" id="{FEC1E536-1DF4-4B08-B1E5-6F317924DE4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05350" y="4012788"/>
              <a:ext cx="3783405" cy="18917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그룹 16">
            <a:extLst>
              <a:ext uri="{FF2B5EF4-FFF2-40B4-BE49-F238E27FC236}">
                <a16:creationId xmlns:a16="http://schemas.microsoft.com/office/drawing/2014/main" id="{941B6F7B-E294-4A7D-9626-E3F4258BD7E8}"/>
              </a:ext>
            </a:extLst>
          </p:cNvPr>
          <p:cNvGrpSpPr/>
          <p:nvPr/>
        </p:nvGrpSpPr>
        <p:grpSpPr>
          <a:xfrm>
            <a:off x="7935519" y="4056427"/>
            <a:ext cx="3418281" cy="1037579"/>
            <a:chOff x="7820740" y="368146"/>
            <a:chExt cx="3418281" cy="1783977"/>
          </a:xfrm>
        </p:grpSpPr>
        <p:sp>
          <p:nvSpPr>
            <p:cNvPr id="18" name="직사각형 17">
              <a:extLst>
                <a:ext uri="{FF2B5EF4-FFF2-40B4-BE49-F238E27FC236}">
                  <a16:creationId xmlns:a16="http://schemas.microsoft.com/office/drawing/2014/main" id="{E2BD6FF1-6CA6-4982-B023-A668E1D8E0A7}"/>
                </a:ext>
              </a:extLst>
            </p:cNvPr>
            <p:cNvSpPr/>
            <p:nvPr/>
          </p:nvSpPr>
          <p:spPr>
            <a:xfrm>
              <a:off x="7820740" y="368146"/>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56C4FDCA-358B-4908-A0E0-7D8F8D77CB23}"/>
                </a:ext>
              </a:extLst>
            </p:cNvPr>
            <p:cNvPicPr>
              <a:picLocks noChangeAspect="1"/>
            </p:cNvPicPr>
            <p:nvPr/>
          </p:nvPicPr>
          <p:blipFill>
            <a:blip r:embed="rId3"/>
            <a:stretch>
              <a:fillRect/>
            </a:stretch>
          </p:blipFill>
          <p:spPr>
            <a:xfrm>
              <a:off x="8175812" y="562164"/>
              <a:ext cx="2811485" cy="1436451"/>
            </a:xfrm>
            <a:prstGeom prst="rect">
              <a:avLst/>
            </a:prstGeom>
          </p:spPr>
        </p:pic>
      </p:grpSp>
      <p:grpSp>
        <p:nvGrpSpPr>
          <p:cNvPr id="21" name="그룹 20">
            <a:extLst>
              <a:ext uri="{FF2B5EF4-FFF2-40B4-BE49-F238E27FC236}">
                <a16:creationId xmlns:a16="http://schemas.microsoft.com/office/drawing/2014/main" id="{2B303C47-EB1C-408F-B6E1-532B032D9549}"/>
              </a:ext>
            </a:extLst>
          </p:cNvPr>
          <p:cNvGrpSpPr/>
          <p:nvPr/>
        </p:nvGrpSpPr>
        <p:grpSpPr>
          <a:xfrm>
            <a:off x="7937788" y="5004724"/>
            <a:ext cx="3418281" cy="1012305"/>
            <a:chOff x="2450882" y="2815511"/>
            <a:chExt cx="3418281" cy="1783977"/>
          </a:xfrm>
        </p:grpSpPr>
        <p:sp>
          <p:nvSpPr>
            <p:cNvPr id="22" name="직사각형 21">
              <a:extLst>
                <a:ext uri="{FF2B5EF4-FFF2-40B4-BE49-F238E27FC236}">
                  <a16:creationId xmlns:a16="http://schemas.microsoft.com/office/drawing/2014/main" id="{B1F5EBA1-A40B-4EB5-B9E3-A1ACB98F3843}"/>
                </a:ext>
              </a:extLst>
            </p:cNvPr>
            <p:cNvSpPr/>
            <p:nvPr/>
          </p:nvSpPr>
          <p:spPr>
            <a:xfrm>
              <a:off x="2450882" y="2815511"/>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Picture 10" descr="Ajax - 위키백과, 우리 모두의 백과사전">
              <a:extLst>
                <a:ext uri="{FF2B5EF4-FFF2-40B4-BE49-F238E27FC236}">
                  <a16:creationId xmlns:a16="http://schemas.microsoft.com/office/drawing/2014/main" id="{464BC267-CF91-4A4D-AB06-106BAF3501E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66008" y="2979996"/>
              <a:ext cx="2719027" cy="13051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그룹 19">
            <a:extLst>
              <a:ext uri="{FF2B5EF4-FFF2-40B4-BE49-F238E27FC236}">
                <a16:creationId xmlns:a16="http://schemas.microsoft.com/office/drawing/2014/main" id="{2CC7CF63-C467-4482-8C5D-AABC7F6284B0}"/>
              </a:ext>
            </a:extLst>
          </p:cNvPr>
          <p:cNvGrpSpPr/>
          <p:nvPr/>
        </p:nvGrpSpPr>
        <p:grpSpPr>
          <a:xfrm>
            <a:off x="4265514" y="4090787"/>
            <a:ext cx="3418281" cy="1926242"/>
            <a:chOff x="3203500" y="1645023"/>
            <a:chExt cx="3418281" cy="1783977"/>
          </a:xfrm>
        </p:grpSpPr>
        <p:sp>
          <p:nvSpPr>
            <p:cNvPr id="24" name="직사각형 23">
              <a:extLst>
                <a:ext uri="{FF2B5EF4-FFF2-40B4-BE49-F238E27FC236}">
                  <a16:creationId xmlns:a16="http://schemas.microsoft.com/office/drawing/2014/main" id="{51B7082B-3B5C-461B-B7AB-F7980979632C}"/>
                </a:ext>
              </a:extLst>
            </p:cNvPr>
            <p:cNvSpPr/>
            <p:nvPr/>
          </p:nvSpPr>
          <p:spPr>
            <a:xfrm>
              <a:off x="3203500" y="1645023"/>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Picture 2" descr="MySQL은 어떻게 동작 되는가? - StyleShare - Medium">
              <a:extLst>
                <a:ext uri="{FF2B5EF4-FFF2-40B4-BE49-F238E27FC236}">
                  <a16:creationId xmlns:a16="http://schemas.microsoft.com/office/drawing/2014/main" id="{9B66132F-7F9E-4D9C-813B-450CF08BC2C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352800" y="1730187"/>
              <a:ext cx="3155576" cy="1613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010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31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182255" y="230719"/>
            <a:ext cx="761747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A basic logic how to run homepage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18</a:t>
            </a:fld>
            <a:endParaRPr lang="ko-KR" altLang="en-US"/>
          </a:p>
        </p:txBody>
      </p:sp>
      <p:sp>
        <p:nvSpPr>
          <p:cNvPr id="6" name="타원 5">
            <a:extLst>
              <a:ext uri="{FF2B5EF4-FFF2-40B4-BE49-F238E27FC236}">
                <a16:creationId xmlns:a16="http://schemas.microsoft.com/office/drawing/2014/main" id="{8CE5B2A0-E196-48A8-A0EB-DD6F4F39A7F8}"/>
              </a:ext>
            </a:extLst>
          </p:cNvPr>
          <p:cNvSpPr/>
          <p:nvPr/>
        </p:nvSpPr>
        <p:spPr>
          <a:xfrm>
            <a:off x="546652" y="2788024"/>
            <a:ext cx="1685365" cy="1685365"/>
          </a:xfrm>
          <a:prstGeom prst="ellipse">
            <a:avLst/>
          </a:prstGeom>
          <a:no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FAB68508-7D09-4515-B42C-0DE1EBCEE082}"/>
              </a:ext>
            </a:extLst>
          </p:cNvPr>
          <p:cNvSpPr txBox="1"/>
          <p:nvPr/>
        </p:nvSpPr>
        <p:spPr>
          <a:xfrm>
            <a:off x="772620" y="3429000"/>
            <a:ext cx="1344706" cy="369332"/>
          </a:xfrm>
          <a:prstGeom prst="rect">
            <a:avLst/>
          </a:prstGeom>
          <a:noFill/>
          <a:ln>
            <a:noFill/>
          </a:ln>
        </p:spPr>
        <p:txBody>
          <a:bodyPr wrap="square" rtlCol="0">
            <a:spAutoFit/>
          </a:bodyPr>
          <a:lstStyle/>
          <a:p>
            <a:r>
              <a:rPr lang="en-US" altLang="ko-KR" dirty="0" err="1">
                <a:solidFill>
                  <a:srgbClr val="E55133"/>
                </a:solidFill>
              </a:rPr>
              <a:t>index.php</a:t>
            </a:r>
            <a:endParaRPr lang="en-US" altLang="ko-KR" dirty="0">
              <a:solidFill>
                <a:srgbClr val="E55133"/>
              </a:solidFill>
            </a:endParaRPr>
          </a:p>
        </p:txBody>
      </p:sp>
      <p:sp>
        <p:nvSpPr>
          <p:cNvPr id="8" name="TextBox 7">
            <a:extLst>
              <a:ext uri="{FF2B5EF4-FFF2-40B4-BE49-F238E27FC236}">
                <a16:creationId xmlns:a16="http://schemas.microsoft.com/office/drawing/2014/main" id="{EC707EDD-4B79-4F40-8E57-19ED9A7F925B}"/>
              </a:ext>
            </a:extLst>
          </p:cNvPr>
          <p:cNvSpPr txBox="1"/>
          <p:nvPr/>
        </p:nvSpPr>
        <p:spPr>
          <a:xfrm>
            <a:off x="308112" y="4607859"/>
            <a:ext cx="2273723" cy="1107996"/>
          </a:xfrm>
          <a:prstGeom prst="rect">
            <a:avLst/>
          </a:prstGeom>
          <a:noFill/>
        </p:spPr>
        <p:txBody>
          <a:bodyPr wrap="square" rtlCol="0">
            <a:spAutoFit/>
          </a:bodyPr>
          <a:lstStyle/>
          <a:p>
            <a:pPr marL="285750" indent="-285750">
              <a:buFont typeface="Arial" panose="020B0604020202020204" pitchFamily="34" charset="0"/>
              <a:buChar char="•"/>
            </a:pPr>
            <a:r>
              <a:rPr lang="en-US" altLang="ko-KR" sz="1100" dirty="0">
                <a:solidFill>
                  <a:srgbClr val="E55133"/>
                </a:solidFill>
              </a:rPr>
              <a:t>Platform that connects various homepage</a:t>
            </a:r>
          </a:p>
          <a:p>
            <a:pPr marL="285750" indent="-285750">
              <a:buFont typeface="Arial" panose="020B0604020202020204" pitchFamily="34" charset="0"/>
              <a:buChar char="•"/>
            </a:pPr>
            <a:endParaRPr lang="en-US" altLang="ko-KR" sz="1100" dirty="0">
              <a:solidFill>
                <a:srgbClr val="E55133"/>
              </a:solidFill>
            </a:endParaRPr>
          </a:p>
          <a:p>
            <a:pPr marL="285750" indent="-285750">
              <a:buFont typeface="Arial" panose="020B0604020202020204" pitchFamily="34" charset="0"/>
              <a:buChar char="•"/>
            </a:pPr>
            <a:r>
              <a:rPr lang="en-US" altLang="ko-KR" sz="1100" dirty="0">
                <a:solidFill>
                  <a:srgbClr val="E55133"/>
                </a:solidFill>
              </a:rPr>
              <a:t>Input data and hand over these data that will be use to query at ‘</a:t>
            </a:r>
            <a:r>
              <a:rPr lang="en-US" altLang="ko-KR" sz="1100" dirty="0" err="1">
                <a:solidFill>
                  <a:srgbClr val="E55133"/>
                </a:solidFill>
              </a:rPr>
              <a:t>flightno.php</a:t>
            </a:r>
            <a:r>
              <a:rPr lang="en-US" altLang="ko-KR" sz="1100" dirty="0">
                <a:solidFill>
                  <a:srgbClr val="E55133"/>
                </a:solidFill>
              </a:rPr>
              <a:t>’  </a:t>
            </a:r>
          </a:p>
        </p:txBody>
      </p:sp>
      <p:sp>
        <p:nvSpPr>
          <p:cNvPr id="14" name="타원 13">
            <a:extLst>
              <a:ext uri="{FF2B5EF4-FFF2-40B4-BE49-F238E27FC236}">
                <a16:creationId xmlns:a16="http://schemas.microsoft.com/office/drawing/2014/main" id="{7EF6C8C8-8192-489F-A636-7380D3BF55BB}"/>
              </a:ext>
            </a:extLst>
          </p:cNvPr>
          <p:cNvSpPr/>
          <p:nvPr/>
        </p:nvSpPr>
        <p:spPr>
          <a:xfrm>
            <a:off x="8995887" y="1085618"/>
            <a:ext cx="1685365" cy="1685365"/>
          </a:xfrm>
          <a:prstGeom prst="ellipse">
            <a:avLst/>
          </a:prstGeom>
          <a:no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C213AFEF-7BC3-4A6F-ADBE-F61E8F28301C}"/>
              </a:ext>
            </a:extLst>
          </p:cNvPr>
          <p:cNvSpPr/>
          <p:nvPr/>
        </p:nvSpPr>
        <p:spPr>
          <a:xfrm>
            <a:off x="5123562" y="1102659"/>
            <a:ext cx="1685365" cy="1685365"/>
          </a:xfrm>
          <a:prstGeom prst="ellipse">
            <a:avLst/>
          </a:prstGeom>
          <a:no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0178F8FF-9177-4CFC-935B-6E3C6D65D9D4}"/>
              </a:ext>
            </a:extLst>
          </p:cNvPr>
          <p:cNvSpPr txBox="1"/>
          <p:nvPr/>
        </p:nvSpPr>
        <p:spPr>
          <a:xfrm>
            <a:off x="5236280" y="1726594"/>
            <a:ext cx="1515036" cy="369332"/>
          </a:xfrm>
          <a:prstGeom prst="rect">
            <a:avLst/>
          </a:prstGeom>
          <a:noFill/>
          <a:ln>
            <a:noFill/>
          </a:ln>
        </p:spPr>
        <p:txBody>
          <a:bodyPr wrap="square" rtlCol="0">
            <a:spAutoFit/>
          </a:bodyPr>
          <a:lstStyle/>
          <a:p>
            <a:r>
              <a:rPr lang="en-US" altLang="ko-KR" dirty="0" err="1">
                <a:solidFill>
                  <a:srgbClr val="E55133"/>
                </a:solidFill>
              </a:rPr>
              <a:t>flightno.php</a:t>
            </a:r>
            <a:endParaRPr lang="en-US" altLang="ko-KR" dirty="0">
              <a:solidFill>
                <a:srgbClr val="E55133"/>
              </a:solidFill>
            </a:endParaRPr>
          </a:p>
        </p:txBody>
      </p:sp>
      <p:sp>
        <p:nvSpPr>
          <p:cNvPr id="10" name="화살표: 아래쪽 9">
            <a:extLst>
              <a:ext uri="{FF2B5EF4-FFF2-40B4-BE49-F238E27FC236}">
                <a16:creationId xmlns:a16="http://schemas.microsoft.com/office/drawing/2014/main" id="{B22DFE28-3465-48A3-B083-6A939FC104EC}"/>
              </a:ext>
            </a:extLst>
          </p:cNvPr>
          <p:cNvSpPr/>
          <p:nvPr/>
        </p:nvSpPr>
        <p:spPr>
          <a:xfrm rot="14990268">
            <a:off x="3283182" y="1983376"/>
            <a:ext cx="519725" cy="1350850"/>
          </a:xfrm>
          <a:prstGeom prst="downArrow">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화살표: 아래쪽 22">
            <a:extLst>
              <a:ext uri="{FF2B5EF4-FFF2-40B4-BE49-F238E27FC236}">
                <a16:creationId xmlns:a16="http://schemas.microsoft.com/office/drawing/2014/main" id="{8CDA6418-5CD0-4013-B9F8-717FB05643B8}"/>
              </a:ext>
            </a:extLst>
          </p:cNvPr>
          <p:cNvSpPr/>
          <p:nvPr/>
        </p:nvSpPr>
        <p:spPr>
          <a:xfrm rot="17787806">
            <a:off x="3341896" y="4281463"/>
            <a:ext cx="519725" cy="1350850"/>
          </a:xfrm>
          <a:prstGeom prst="downArrow">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화살표: 아래쪽 23">
            <a:extLst>
              <a:ext uri="{FF2B5EF4-FFF2-40B4-BE49-F238E27FC236}">
                <a16:creationId xmlns:a16="http://schemas.microsoft.com/office/drawing/2014/main" id="{7AC27238-519E-4FE4-9E44-16C05D295676}"/>
              </a:ext>
            </a:extLst>
          </p:cNvPr>
          <p:cNvSpPr/>
          <p:nvPr/>
        </p:nvSpPr>
        <p:spPr>
          <a:xfrm rot="5400000">
            <a:off x="7643990" y="1269916"/>
            <a:ext cx="519725" cy="1350850"/>
          </a:xfrm>
          <a:prstGeom prst="downArrow">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7811461A-2489-498B-A067-C46CB01F6029}"/>
              </a:ext>
            </a:extLst>
          </p:cNvPr>
          <p:cNvSpPr/>
          <p:nvPr/>
        </p:nvSpPr>
        <p:spPr>
          <a:xfrm>
            <a:off x="5123563" y="5054827"/>
            <a:ext cx="1855550" cy="1666648"/>
          </a:xfrm>
          <a:prstGeom prst="ellipse">
            <a:avLst/>
          </a:prstGeom>
          <a:no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58812F9-47A5-4445-A1DE-AE17DB7DAF64}"/>
              </a:ext>
            </a:extLst>
          </p:cNvPr>
          <p:cNvSpPr txBox="1"/>
          <p:nvPr/>
        </p:nvSpPr>
        <p:spPr>
          <a:xfrm>
            <a:off x="5315129" y="5272973"/>
            <a:ext cx="1544270" cy="383165"/>
          </a:xfrm>
          <a:prstGeom prst="rect">
            <a:avLst/>
          </a:prstGeom>
          <a:noFill/>
          <a:ln>
            <a:noFill/>
          </a:ln>
        </p:spPr>
        <p:txBody>
          <a:bodyPr wrap="square" rtlCol="0">
            <a:spAutoFit/>
          </a:bodyPr>
          <a:lstStyle/>
          <a:p>
            <a:r>
              <a:rPr lang="en-US" altLang="ko-KR" dirty="0" err="1">
                <a:solidFill>
                  <a:srgbClr val="E55133"/>
                </a:solidFill>
              </a:rPr>
              <a:t>airline.php</a:t>
            </a:r>
            <a:endParaRPr lang="en-US" altLang="ko-KR" dirty="0">
              <a:solidFill>
                <a:srgbClr val="E55133"/>
              </a:solidFill>
            </a:endParaRPr>
          </a:p>
        </p:txBody>
      </p:sp>
      <p:sp>
        <p:nvSpPr>
          <p:cNvPr id="25" name="TextBox 24">
            <a:extLst>
              <a:ext uri="{FF2B5EF4-FFF2-40B4-BE49-F238E27FC236}">
                <a16:creationId xmlns:a16="http://schemas.microsoft.com/office/drawing/2014/main" id="{63B69336-7AC0-4E84-9EB4-94FF805CF25C}"/>
              </a:ext>
            </a:extLst>
          </p:cNvPr>
          <p:cNvSpPr txBox="1"/>
          <p:nvPr/>
        </p:nvSpPr>
        <p:spPr>
          <a:xfrm>
            <a:off x="5092854" y="5627988"/>
            <a:ext cx="1872732" cy="369332"/>
          </a:xfrm>
          <a:prstGeom prst="rect">
            <a:avLst/>
          </a:prstGeom>
          <a:noFill/>
          <a:ln>
            <a:noFill/>
          </a:ln>
        </p:spPr>
        <p:txBody>
          <a:bodyPr wrap="square" rtlCol="0">
            <a:spAutoFit/>
          </a:bodyPr>
          <a:lstStyle/>
          <a:p>
            <a:r>
              <a:rPr lang="en-US" altLang="ko-KR" dirty="0" err="1">
                <a:solidFill>
                  <a:srgbClr val="E55133"/>
                </a:solidFill>
              </a:rPr>
              <a:t>delayreason.php</a:t>
            </a:r>
            <a:endParaRPr lang="en-US" altLang="ko-KR" dirty="0">
              <a:solidFill>
                <a:srgbClr val="E55133"/>
              </a:solidFill>
            </a:endParaRPr>
          </a:p>
        </p:txBody>
      </p:sp>
      <p:sp>
        <p:nvSpPr>
          <p:cNvPr id="26" name="TextBox 25">
            <a:extLst>
              <a:ext uri="{FF2B5EF4-FFF2-40B4-BE49-F238E27FC236}">
                <a16:creationId xmlns:a16="http://schemas.microsoft.com/office/drawing/2014/main" id="{79A473AE-04B0-43AA-A9B7-208BB028A98D}"/>
              </a:ext>
            </a:extLst>
          </p:cNvPr>
          <p:cNvSpPr txBox="1"/>
          <p:nvPr/>
        </p:nvSpPr>
        <p:spPr>
          <a:xfrm>
            <a:off x="5328080" y="6010098"/>
            <a:ext cx="1344706" cy="369332"/>
          </a:xfrm>
          <a:prstGeom prst="rect">
            <a:avLst/>
          </a:prstGeom>
          <a:noFill/>
          <a:ln>
            <a:noFill/>
          </a:ln>
        </p:spPr>
        <p:txBody>
          <a:bodyPr wrap="square" rtlCol="0">
            <a:spAutoFit/>
          </a:bodyPr>
          <a:lstStyle/>
          <a:p>
            <a:r>
              <a:rPr lang="en-US" altLang="ko-KR" dirty="0" err="1">
                <a:solidFill>
                  <a:srgbClr val="E55133"/>
                </a:solidFill>
              </a:rPr>
              <a:t>airport.php</a:t>
            </a:r>
            <a:endParaRPr lang="en-US" altLang="ko-KR" dirty="0">
              <a:solidFill>
                <a:srgbClr val="E55133"/>
              </a:solidFill>
            </a:endParaRPr>
          </a:p>
        </p:txBody>
      </p:sp>
      <p:sp>
        <p:nvSpPr>
          <p:cNvPr id="28" name="TextBox 27">
            <a:extLst>
              <a:ext uri="{FF2B5EF4-FFF2-40B4-BE49-F238E27FC236}">
                <a16:creationId xmlns:a16="http://schemas.microsoft.com/office/drawing/2014/main" id="{397EAAF2-37C1-4C45-947E-0F0782A09C4F}"/>
              </a:ext>
            </a:extLst>
          </p:cNvPr>
          <p:cNvSpPr txBox="1"/>
          <p:nvPr/>
        </p:nvSpPr>
        <p:spPr>
          <a:xfrm>
            <a:off x="2722749" y="3204636"/>
            <a:ext cx="2273723" cy="261610"/>
          </a:xfrm>
          <a:prstGeom prst="rect">
            <a:avLst/>
          </a:prstGeom>
          <a:noFill/>
        </p:spPr>
        <p:txBody>
          <a:bodyPr wrap="square" rtlCol="0">
            <a:spAutoFit/>
          </a:bodyPr>
          <a:lstStyle/>
          <a:p>
            <a:r>
              <a:rPr lang="en-US" altLang="ko-KR" sz="1100" dirty="0">
                <a:solidFill>
                  <a:srgbClr val="E55133"/>
                </a:solidFill>
              </a:rPr>
              <a:t>Click ‘Go to search’ button</a:t>
            </a:r>
          </a:p>
        </p:txBody>
      </p:sp>
      <p:sp>
        <p:nvSpPr>
          <p:cNvPr id="30" name="TextBox 29">
            <a:extLst>
              <a:ext uri="{FF2B5EF4-FFF2-40B4-BE49-F238E27FC236}">
                <a16:creationId xmlns:a16="http://schemas.microsoft.com/office/drawing/2014/main" id="{A44A7EEA-8D06-402F-BC13-9FD1C69FB539}"/>
              </a:ext>
            </a:extLst>
          </p:cNvPr>
          <p:cNvSpPr txBox="1"/>
          <p:nvPr/>
        </p:nvSpPr>
        <p:spPr>
          <a:xfrm>
            <a:off x="2767575" y="5548598"/>
            <a:ext cx="2273723" cy="938719"/>
          </a:xfrm>
          <a:prstGeom prst="rect">
            <a:avLst/>
          </a:prstGeom>
          <a:noFill/>
        </p:spPr>
        <p:txBody>
          <a:bodyPr wrap="square" rtlCol="0">
            <a:spAutoFit/>
          </a:bodyPr>
          <a:lstStyle/>
          <a:p>
            <a:r>
              <a:rPr lang="en-US" altLang="ko-KR" sz="1100" dirty="0">
                <a:solidFill>
                  <a:srgbClr val="E55133"/>
                </a:solidFill>
              </a:rPr>
              <a:t>Click ‘Go to </a:t>
            </a:r>
            <a:r>
              <a:rPr lang="en-US" altLang="ko-KR" sz="1100" dirty="0" err="1">
                <a:solidFill>
                  <a:srgbClr val="E55133"/>
                </a:solidFill>
              </a:rPr>
              <a:t>xxxx</a:t>
            </a:r>
            <a:r>
              <a:rPr lang="en-US" altLang="ko-KR" sz="1100" dirty="0">
                <a:solidFill>
                  <a:srgbClr val="E55133"/>
                </a:solidFill>
              </a:rPr>
              <a:t>’ button </a:t>
            </a:r>
          </a:p>
          <a:p>
            <a:endParaRPr lang="en-US" altLang="ko-KR" sz="1100" dirty="0">
              <a:solidFill>
                <a:srgbClr val="E55133"/>
              </a:solidFill>
            </a:endParaRPr>
          </a:p>
          <a:p>
            <a:r>
              <a:rPr lang="en-US" altLang="ko-KR" sz="1100" dirty="0">
                <a:solidFill>
                  <a:srgbClr val="E55133"/>
                </a:solidFill>
              </a:rPr>
              <a:t>Click ‘Statistics’ and next one at navigation bar in the main homepage’s upper right corner</a:t>
            </a:r>
          </a:p>
        </p:txBody>
      </p:sp>
      <p:sp>
        <p:nvSpPr>
          <p:cNvPr id="31" name="TextBox 30">
            <a:extLst>
              <a:ext uri="{FF2B5EF4-FFF2-40B4-BE49-F238E27FC236}">
                <a16:creationId xmlns:a16="http://schemas.microsoft.com/office/drawing/2014/main" id="{7EA11B4F-A054-456A-88D0-52FD06630003}"/>
              </a:ext>
            </a:extLst>
          </p:cNvPr>
          <p:cNvSpPr txBox="1"/>
          <p:nvPr/>
        </p:nvSpPr>
        <p:spPr>
          <a:xfrm>
            <a:off x="4941211" y="2862256"/>
            <a:ext cx="2273723" cy="1107996"/>
          </a:xfrm>
          <a:prstGeom prst="rect">
            <a:avLst/>
          </a:prstGeom>
          <a:noFill/>
        </p:spPr>
        <p:txBody>
          <a:bodyPr wrap="square" rtlCol="0">
            <a:spAutoFit/>
          </a:bodyPr>
          <a:lstStyle/>
          <a:p>
            <a:pPr marL="285750" indent="-285750">
              <a:buFont typeface="Arial" panose="020B0604020202020204" pitchFamily="34" charset="0"/>
              <a:buChar char="•"/>
            </a:pPr>
            <a:r>
              <a:rPr lang="en-US" altLang="ko-KR" sz="1100" dirty="0">
                <a:solidFill>
                  <a:srgbClr val="E55133"/>
                </a:solidFill>
              </a:rPr>
              <a:t>Showing result ‘delay rate’ , ‘estimated delay time’ , table of the number of delays by delay time group </a:t>
            </a:r>
            <a:r>
              <a:rPr lang="en-US" altLang="ko-KR" sz="1100" dirty="0" err="1">
                <a:solidFill>
                  <a:srgbClr val="E55133"/>
                </a:solidFill>
              </a:rPr>
              <a:t>etc</a:t>
            </a:r>
            <a:r>
              <a:rPr lang="en-US" altLang="ko-KR" sz="1100" dirty="0">
                <a:solidFill>
                  <a:srgbClr val="E55133"/>
                </a:solidFill>
              </a:rPr>
              <a:t>, using post ‘</a:t>
            </a:r>
            <a:r>
              <a:rPr lang="en-US" altLang="ko-KR" sz="1100" dirty="0" err="1">
                <a:solidFill>
                  <a:srgbClr val="E55133"/>
                </a:solidFill>
              </a:rPr>
              <a:t>index.php</a:t>
            </a:r>
            <a:r>
              <a:rPr lang="en-US" altLang="ko-KR" sz="1100" dirty="0">
                <a:solidFill>
                  <a:srgbClr val="E55133"/>
                </a:solidFill>
              </a:rPr>
              <a:t>’ and </a:t>
            </a:r>
            <a:r>
              <a:rPr lang="en-US" altLang="ko-KR" sz="1100" dirty="0" err="1">
                <a:solidFill>
                  <a:srgbClr val="E55133"/>
                </a:solidFill>
              </a:rPr>
              <a:t>runnig</a:t>
            </a:r>
            <a:r>
              <a:rPr lang="en-US" altLang="ko-KR" sz="1100" dirty="0">
                <a:solidFill>
                  <a:srgbClr val="E55133"/>
                </a:solidFill>
              </a:rPr>
              <a:t> query.</a:t>
            </a:r>
          </a:p>
        </p:txBody>
      </p:sp>
      <p:sp>
        <p:nvSpPr>
          <p:cNvPr id="34" name="TextBox 33">
            <a:extLst>
              <a:ext uri="{FF2B5EF4-FFF2-40B4-BE49-F238E27FC236}">
                <a16:creationId xmlns:a16="http://schemas.microsoft.com/office/drawing/2014/main" id="{F316D3A8-4124-4A74-848E-E239E45AF4C5}"/>
              </a:ext>
            </a:extLst>
          </p:cNvPr>
          <p:cNvSpPr txBox="1"/>
          <p:nvPr/>
        </p:nvSpPr>
        <p:spPr>
          <a:xfrm>
            <a:off x="9173733" y="1493895"/>
            <a:ext cx="1544270" cy="383165"/>
          </a:xfrm>
          <a:prstGeom prst="rect">
            <a:avLst/>
          </a:prstGeom>
          <a:noFill/>
          <a:ln>
            <a:noFill/>
          </a:ln>
        </p:spPr>
        <p:txBody>
          <a:bodyPr wrap="square" rtlCol="0">
            <a:spAutoFit/>
          </a:bodyPr>
          <a:lstStyle/>
          <a:p>
            <a:r>
              <a:rPr lang="en-US" altLang="ko-KR" dirty="0" err="1">
                <a:solidFill>
                  <a:srgbClr val="E55133"/>
                </a:solidFill>
              </a:rPr>
              <a:t>getday.php</a:t>
            </a:r>
            <a:endParaRPr lang="en-US" altLang="ko-KR" dirty="0">
              <a:solidFill>
                <a:srgbClr val="E55133"/>
              </a:solidFill>
            </a:endParaRPr>
          </a:p>
        </p:txBody>
      </p:sp>
      <p:sp>
        <p:nvSpPr>
          <p:cNvPr id="35" name="TextBox 34">
            <a:extLst>
              <a:ext uri="{FF2B5EF4-FFF2-40B4-BE49-F238E27FC236}">
                <a16:creationId xmlns:a16="http://schemas.microsoft.com/office/drawing/2014/main" id="{D5BDCAAF-F0B6-43F8-A4D7-6E1073471753}"/>
              </a:ext>
            </a:extLst>
          </p:cNvPr>
          <p:cNvSpPr txBox="1"/>
          <p:nvPr/>
        </p:nvSpPr>
        <p:spPr>
          <a:xfrm>
            <a:off x="9136982" y="1945341"/>
            <a:ext cx="1544270" cy="383165"/>
          </a:xfrm>
          <a:prstGeom prst="rect">
            <a:avLst/>
          </a:prstGeom>
          <a:noFill/>
          <a:ln>
            <a:noFill/>
          </a:ln>
        </p:spPr>
        <p:txBody>
          <a:bodyPr wrap="square" rtlCol="0">
            <a:spAutoFit/>
          </a:bodyPr>
          <a:lstStyle/>
          <a:p>
            <a:r>
              <a:rPr lang="en-US" altLang="ko-KR" dirty="0" err="1">
                <a:solidFill>
                  <a:srgbClr val="E55133"/>
                </a:solidFill>
              </a:rPr>
              <a:t>getdest.php</a:t>
            </a:r>
            <a:endParaRPr lang="en-US" altLang="ko-KR" dirty="0">
              <a:solidFill>
                <a:srgbClr val="E55133"/>
              </a:solidFill>
            </a:endParaRPr>
          </a:p>
        </p:txBody>
      </p:sp>
      <p:sp>
        <p:nvSpPr>
          <p:cNvPr id="36" name="TextBox 35">
            <a:extLst>
              <a:ext uri="{FF2B5EF4-FFF2-40B4-BE49-F238E27FC236}">
                <a16:creationId xmlns:a16="http://schemas.microsoft.com/office/drawing/2014/main" id="{90057F4B-07E5-4953-A04A-DC864A4AEF66}"/>
              </a:ext>
            </a:extLst>
          </p:cNvPr>
          <p:cNvSpPr txBox="1"/>
          <p:nvPr/>
        </p:nvSpPr>
        <p:spPr>
          <a:xfrm>
            <a:off x="7473738" y="2265982"/>
            <a:ext cx="2273723" cy="261610"/>
          </a:xfrm>
          <a:prstGeom prst="rect">
            <a:avLst/>
          </a:prstGeom>
          <a:noFill/>
        </p:spPr>
        <p:txBody>
          <a:bodyPr wrap="square" rtlCol="0">
            <a:spAutoFit/>
          </a:bodyPr>
          <a:lstStyle/>
          <a:p>
            <a:r>
              <a:rPr lang="en-US" altLang="ko-KR" sz="1100" dirty="0">
                <a:solidFill>
                  <a:srgbClr val="E55133"/>
                </a:solidFill>
              </a:rPr>
              <a:t>Call using ajax</a:t>
            </a:r>
          </a:p>
        </p:txBody>
      </p:sp>
    </p:spTree>
    <p:extLst>
      <p:ext uri="{BB962C8B-B14F-4D97-AF65-F5344CB8AC3E}">
        <p14:creationId xmlns:p14="http://schemas.microsoft.com/office/powerpoint/2010/main" val="2254058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94330"/>
            <a:ext cx="11141765" cy="456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32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41810" y="238613"/>
            <a:ext cx="574125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Basic Homepage Structure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19</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707886"/>
          </a:xfrm>
          <a:prstGeom prst="rect">
            <a:avLst/>
          </a:prstGeom>
        </p:spPr>
        <p:txBody>
          <a:bodyPr wrap="square">
            <a:spAutoFit/>
          </a:bodyPr>
          <a:lstStyle/>
          <a:p>
            <a:r>
              <a:rPr lang="en-US" altLang="ko-KR" sz="2000" dirty="0" err="1">
                <a:solidFill>
                  <a:srgbClr val="000000"/>
                </a:solidFill>
                <a:latin typeface="Noto Sans"/>
              </a:rPr>
              <a:t>index.php</a:t>
            </a:r>
            <a:endParaRPr lang="en-US" altLang="ko-KR" sz="2000" dirty="0">
              <a:solidFill>
                <a:srgbClr val="000000"/>
              </a:solidFill>
              <a:latin typeface="Noto Sans"/>
            </a:endParaRPr>
          </a:p>
          <a:p>
            <a:endParaRPr lang="en-US" altLang="ko-KR" sz="2000" dirty="0">
              <a:solidFill>
                <a:srgbClr val="000000"/>
              </a:solidFill>
              <a:latin typeface="Noto Sans"/>
            </a:endParaRPr>
          </a:p>
        </p:txBody>
      </p:sp>
      <p:pic>
        <p:nvPicPr>
          <p:cNvPr id="8" name="그림 7">
            <a:extLst>
              <a:ext uri="{FF2B5EF4-FFF2-40B4-BE49-F238E27FC236}">
                <a16:creationId xmlns:a16="http://schemas.microsoft.com/office/drawing/2014/main" id="{9D2EDBCD-AF54-4B1A-AAEE-10A41E48B396}"/>
              </a:ext>
            </a:extLst>
          </p:cNvPr>
          <p:cNvPicPr>
            <a:picLocks noChangeAspect="1"/>
          </p:cNvPicPr>
          <p:nvPr/>
        </p:nvPicPr>
        <p:blipFill>
          <a:blip r:embed="rId2"/>
          <a:stretch>
            <a:fillRect/>
          </a:stretch>
        </p:blipFill>
        <p:spPr>
          <a:xfrm>
            <a:off x="8276863" y="1935625"/>
            <a:ext cx="2724150" cy="1943100"/>
          </a:xfrm>
          <a:prstGeom prst="rect">
            <a:avLst/>
          </a:prstGeom>
        </p:spPr>
      </p:pic>
      <p:pic>
        <p:nvPicPr>
          <p:cNvPr id="13" name="그림 12">
            <a:extLst>
              <a:ext uri="{FF2B5EF4-FFF2-40B4-BE49-F238E27FC236}">
                <a16:creationId xmlns:a16="http://schemas.microsoft.com/office/drawing/2014/main" id="{E3D5C884-56FD-4BFC-A8DA-87618C2E8BF0}"/>
              </a:ext>
            </a:extLst>
          </p:cNvPr>
          <p:cNvPicPr>
            <a:picLocks noChangeAspect="1"/>
          </p:cNvPicPr>
          <p:nvPr/>
        </p:nvPicPr>
        <p:blipFill>
          <a:blip r:embed="rId3"/>
          <a:stretch>
            <a:fillRect/>
          </a:stretch>
        </p:blipFill>
        <p:spPr>
          <a:xfrm>
            <a:off x="4228164" y="1694330"/>
            <a:ext cx="3500443" cy="4565461"/>
          </a:xfrm>
          <a:prstGeom prst="rect">
            <a:avLst/>
          </a:prstGeom>
        </p:spPr>
      </p:pic>
      <p:pic>
        <p:nvPicPr>
          <p:cNvPr id="14" name="그림 13">
            <a:extLst>
              <a:ext uri="{FF2B5EF4-FFF2-40B4-BE49-F238E27FC236}">
                <a16:creationId xmlns:a16="http://schemas.microsoft.com/office/drawing/2014/main" id="{85AD72D5-004E-43CE-80F8-C3982DB37402}"/>
              </a:ext>
            </a:extLst>
          </p:cNvPr>
          <p:cNvPicPr>
            <a:picLocks noChangeAspect="1"/>
          </p:cNvPicPr>
          <p:nvPr/>
        </p:nvPicPr>
        <p:blipFill rotWithShape="1">
          <a:blip r:embed="rId4"/>
          <a:srcRect l="31691" t="24706" r="31691" b="51111"/>
          <a:stretch/>
        </p:blipFill>
        <p:spPr>
          <a:xfrm>
            <a:off x="483928" y="1729860"/>
            <a:ext cx="3092122" cy="1148679"/>
          </a:xfrm>
          <a:prstGeom prst="rect">
            <a:avLst/>
          </a:prstGeom>
        </p:spPr>
      </p:pic>
      <p:sp>
        <p:nvSpPr>
          <p:cNvPr id="15" name="타원 14">
            <a:extLst>
              <a:ext uri="{FF2B5EF4-FFF2-40B4-BE49-F238E27FC236}">
                <a16:creationId xmlns:a16="http://schemas.microsoft.com/office/drawing/2014/main" id="{CD87A34A-770C-4093-976F-53C843C472F0}"/>
              </a:ext>
            </a:extLst>
          </p:cNvPr>
          <p:cNvSpPr/>
          <p:nvPr/>
        </p:nvSpPr>
        <p:spPr>
          <a:xfrm>
            <a:off x="6827879" y="1640540"/>
            <a:ext cx="971416" cy="2905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B0AB045E-4E06-40CA-BE20-AAD9CE672C0D}"/>
              </a:ext>
            </a:extLst>
          </p:cNvPr>
          <p:cNvCxnSpPr>
            <a:cxnSpLocks/>
          </p:cNvCxnSpPr>
          <p:nvPr/>
        </p:nvCxnSpPr>
        <p:spPr>
          <a:xfrm>
            <a:off x="7805031" y="1979020"/>
            <a:ext cx="449027" cy="2991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D0E7AB81-E7A9-4FEC-B01C-A3A690B0172C}"/>
              </a:ext>
            </a:extLst>
          </p:cNvPr>
          <p:cNvCxnSpPr>
            <a:cxnSpLocks/>
          </p:cNvCxnSpPr>
          <p:nvPr/>
        </p:nvCxnSpPr>
        <p:spPr>
          <a:xfrm flipH="1" flipV="1">
            <a:off x="3679908" y="2502426"/>
            <a:ext cx="444399" cy="703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그림 24">
            <a:extLst>
              <a:ext uri="{FF2B5EF4-FFF2-40B4-BE49-F238E27FC236}">
                <a16:creationId xmlns:a16="http://schemas.microsoft.com/office/drawing/2014/main" id="{82FC487E-5CCB-4DB4-ACC7-1F874A71361F}"/>
              </a:ext>
            </a:extLst>
          </p:cNvPr>
          <p:cNvPicPr>
            <a:picLocks noChangeAspect="1"/>
          </p:cNvPicPr>
          <p:nvPr/>
        </p:nvPicPr>
        <p:blipFill rotWithShape="1">
          <a:blip r:embed="rId5"/>
          <a:srcRect l="809"/>
          <a:stretch/>
        </p:blipFill>
        <p:spPr>
          <a:xfrm>
            <a:off x="7832464" y="4411253"/>
            <a:ext cx="3662965" cy="1227448"/>
          </a:xfrm>
          <a:prstGeom prst="rect">
            <a:avLst/>
          </a:prstGeom>
        </p:spPr>
      </p:pic>
      <p:sp>
        <p:nvSpPr>
          <p:cNvPr id="26" name="TextBox 25">
            <a:extLst>
              <a:ext uri="{FF2B5EF4-FFF2-40B4-BE49-F238E27FC236}">
                <a16:creationId xmlns:a16="http://schemas.microsoft.com/office/drawing/2014/main" id="{D03DC77F-1793-41B1-BBBC-183CAC091434}"/>
              </a:ext>
            </a:extLst>
          </p:cNvPr>
          <p:cNvSpPr txBox="1"/>
          <p:nvPr/>
        </p:nvSpPr>
        <p:spPr>
          <a:xfrm>
            <a:off x="8301872" y="3914585"/>
            <a:ext cx="2724150" cy="400110"/>
          </a:xfrm>
          <a:prstGeom prst="rect">
            <a:avLst/>
          </a:prstGeom>
          <a:noFill/>
        </p:spPr>
        <p:txBody>
          <a:bodyPr wrap="square" rtlCol="0">
            <a:spAutoFit/>
          </a:bodyPr>
          <a:lstStyle/>
          <a:p>
            <a:r>
              <a:rPr lang="en-US" altLang="ko-KR" sz="1000" dirty="0">
                <a:solidFill>
                  <a:srgbClr val="F2F2F2"/>
                </a:solidFill>
              </a:rPr>
              <a:t>We make navigation bar which is clicked, homepage is moved what you want</a:t>
            </a:r>
            <a:endParaRPr lang="ko-KR" altLang="en-US" sz="1000" dirty="0">
              <a:solidFill>
                <a:srgbClr val="F2F2F2"/>
              </a:solidFill>
            </a:endParaRPr>
          </a:p>
        </p:txBody>
      </p:sp>
      <p:pic>
        <p:nvPicPr>
          <p:cNvPr id="27" name="그림 26">
            <a:extLst>
              <a:ext uri="{FF2B5EF4-FFF2-40B4-BE49-F238E27FC236}">
                <a16:creationId xmlns:a16="http://schemas.microsoft.com/office/drawing/2014/main" id="{82A12D5C-A83E-4DA0-9D70-D82F699CCDAC}"/>
              </a:ext>
            </a:extLst>
          </p:cNvPr>
          <p:cNvPicPr>
            <a:picLocks noChangeAspect="1"/>
          </p:cNvPicPr>
          <p:nvPr/>
        </p:nvPicPr>
        <p:blipFill rotWithShape="1">
          <a:blip r:embed="rId6"/>
          <a:srcRect b="31591"/>
          <a:stretch/>
        </p:blipFill>
        <p:spPr>
          <a:xfrm>
            <a:off x="483883" y="3375823"/>
            <a:ext cx="3418224" cy="1375401"/>
          </a:xfrm>
          <a:prstGeom prst="rect">
            <a:avLst/>
          </a:prstGeom>
        </p:spPr>
      </p:pic>
      <p:sp>
        <p:nvSpPr>
          <p:cNvPr id="30" name="TextBox 29">
            <a:extLst>
              <a:ext uri="{FF2B5EF4-FFF2-40B4-BE49-F238E27FC236}">
                <a16:creationId xmlns:a16="http://schemas.microsoft.com/office/drawing/2014/main" id="{0C12F47D-4F34-439D-993C-E291F5EDA7A5}"/>
              </a:ext>
            </a:extLst>
          </p:cNvPr>
          <p:cNvSpPr txBox="1"/>
          <p:nvPr/>
        </p:nvSpPr>
        <p:spPr>
          <a:xfrm>
            <a:off x="543278" y="2921310"/>
            <a:ext cx="3092123" cy="400110"/>
          </a:xfrm>
          <a:prstGeom prst="rect">
            <a:avLst/>
          </a:prstGeom>
          <a:noFill/>
        </p:spPr>
        <p:txBody>
          <a:bodyPr wrap="square" rtlCol="0">
            <a:spAutoFit/>
          </a:bodyPr>
          <a:lstStyle/>
          <a:p>
            <a:r>
              <a:rPr lang="en-US" altLang="ko-KR" sz="1000" dirty="0">
                <a:solidFill>
                  <a:srgbClr val="F2F2F2"/>
                </a:solidFill>
              </a:rPr>
              <a:t>We make input box to input users flight data and send to </a:t>
            </a:r>
            <a:r>
              <a:rPr lang="en-US" altLang="ko-KR" sz="1000" dirty="0" err="1">
                <a:solidFill>
                  <a:srgbClr val="F2F2F2"/>
                </a:solidFill>
              </a:rPr>
              <a:t>flightno.php</a:t>
            </a:r>
            <a:r>
              <a:rPr lang="en-US" altLang="ko-KR" sz="1000" dirty="0">
                <a:solidFill>
                  <a:srgbClr val="F2F2F2"/>
                </a:solidFill>
              </a:rPr>
              <a:t> for using </a:t>
            </a:r>
            <a:r>
              <a:rPr lang="en-US" altLang="ko-KR" sz="1000" dirty="0" err="1">
                <a:solidFill>
                  <a:srgbClr val="F2F2F2"/>
                </a:solidFill>
              </a:rPr>
              <a:t>sql</a:t>
            </a:r>
            <a:r>
              <a:rPr lang="en-US" altLang="ko-KR" sz="1000" dirty="0">
                <a:solidFill>
                  <a:srgbClr val="F2F2F2"/>
                </a:solidFill>
              </a:rPr>
              <a:t> queries</a:t>
            </a:r>
            <a:endParaRPr lang="ko-KR" altLang="en-US" sz="1000" dirty="0">
              <a:solidFill>
                <a:srgbClr val="F2F2F2"/>
              </a:solidFill>
            </a:endParaRPr>
          </a:p>
        </p:txBody>
      </p:sp>
      <p:pic>
        <p:nvPicPr>
          <p:cNvPr id="28" name="그림 27">
            <a:extLst>
              <a:ext uri="{FF2B5EF4-FFF2-40B4-BE49-F238E27FC236}">
                <a16:creationId xmlns:a16="http://schemas.microsoft.com/office/drawing/2014/main" id="{DE2324E7-CF16-4EB5-91BF-4FD110B86AEB}"/>
              </a:ext>
            </a:extLst>
          </p:cNvPr>
          <p:cNvPicPr>
            <a:picLocks noChangeAspect="1"/>
          </p:cNvPicPr>
          <p:nvPr/>
        </p:nvPicPr>
        <p:blipFill>
          <a:blip r:embed="rId7"/>
          <a:stretch>
            <a:fillRect/>
          </a:stretch>
        </p:blipFill>
        <p:spPr>
          <a:xfrm>
            <a:off x="479703" y="4843028"/>
            <a:ext cx="2143222" cy="1384254"/>
          </a:xfrm>
          <a:prstGeom prst="rect">
            <a:avLst/>
          </a:prstGeom>
        </p:spPr>
      </p:pic>
      <p:sp>
        <p:nvSpPr>
          <p:cNvPr id="32" name="TextBox 31">
            <a:extLst>
              <a:ext uri="{FF2B5EF4-FFF2-40B4-BE49-F238E27FC236}">
                <a16:creationId xmlns:a16="http://schemas.microsoft.com/office/drawing/2014/main" id="{F726BC92-9EBF-4047-93AF-8CB1193A67D2}"/>
              </a:ext>
            </a:extLst>
          </p:cNvPr>
          <p:cNvSpPr txBox="1"/>
          <p:nvPr/>
        </p:nvSpPr>
        <p:spPr>
          <a:xfrm>
            <a:off x="2785953" y="5440798"/>
            <a:ext cx="1404887" cy="707886"/>
          </a:xfrm>
          <a:prstGeom prst="rect">
            <a:avLst/>
          </a:prstGeom>
          <a:noFill/>
        </p:spPr>
        <p:txBody>
          <a:bodyPr wrap="square" rtlCol="0">
            <a:spAutoFit/>
          </a:bodyPr>
          <a:lstStyle/>
          <a:p>
            <a:r>
              <a:rPr lang="en-US" altLang="ko-KR" sz="1000" dirty="0">
                <a:solidFill>
                  <a:srgbClr val="F2F2F2"/>
                </a:solidFill>
              </a:rPr>
              <a:t>We make buttons which is clicked, homepage is moved what you want</a:t>
            </a:r>
            <a:endParaRPr lang="ko-KR" altLang="en-US" sz="1000" dirty="0">
              <a:solidFill>
                <a:srgbClr val="F2F2F2"/>
              </a:solidFill>
            </a:endParaRPr>
          </a:p>
        </p:txBody>
      </p:sp>
      <p:sp>
        <p:nvSpPr>
          <p:cNvPr id="33" name="타원 32">
            <a:extLst>
              <a:ext uri="{FF2B5EF4-FFF2-40B4-BE49-F238E27FC236}">
                <a16:creationId xmlns:a16="http://schemas.microsoft.com/office/drawing/2014/main" id="{B6F0B45D-C8A2-4E0B-AA09-FFB6899AA508}"/>
              </a:ext>
            </a:extLst>
          </p:cNvPr>
          <p:cNvSpPr/>
          <p:nvPr/>
        </p:nvSpPr>
        <p:spPr>
          <a:xfrm>
            <a:off x="4190840" y="5423128"/>
            <a:ext cx="524595" cy="2597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786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6" grpId="0"/>
      <p:bldP spid="30" grpId="0"/>
      <p:bldP spid="32" grpId="0"/>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FDEF35C5-8406-4863-A4C4-04F5D510C1A2}"/>
              </a:ext>
            </a:extLst>
          </p:cNvPr>
          <p:cNvGrpSpPr/>
          <p:nvPr/>
        </p:nvGrpSpPr>
        <p:grpSpPr>
          <a:xfrm>
            <a:off x="9236" y="0"/>
            <a:ext cx="12192000" cy="7195551"/>
            <a:chOff x="9236" y="0"/>
            <a:chExt cx="12192000" cy="7195551"/>
          </a:xfrm>
        </p:grpSpPr>
        <p:sp>
          <p:nvSpPr>
            <p:cNvPr id="4" name="직사각형 3">
              <a:extLst>
                <a:ext uri="{FF2B5EF4-FFF2-40B4-BE49-F238E27FC236}">
                  <a16:creationId xmlns:a16="http://schemas.microsoft.com/office/drawing/2014/main" id="{EACE7254-F727-4A8B-9228-A915E861E988}"/>
                </a:ext>
              </a:extLst>
            </p:cNvPr>
            <p:cNvSpPr/>
            <p:nvPr/>
          </p:nvSpPr>
          <p:spPr>
            <a:xfrm>
              <a:off x="9236" y="4368800"/>
              <a:ext cx="12192000" cy="2489200"/>
            </a:xfrm>
            <a:prstGeom prst="rect">
              <a:avLst/>
            </a:prstGeom>
            <a:solidFill>
              <a:srgbClr val="E55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p>
          </p:txBody>
        </p:sp>
        <p:sp>
          <p:nvSpPr>
            <p:cNvPr id="17" name="직사각형 16">
              <a:extLst>
                <a:ext uri="{FF2B5EF4-FFF2-40B4-BE49-F238E27FC236}">
                  <a16:creationId xmlns:a16="http://schemas.microsoft.com/office/drawing/2014/main" id="{6D068EC2-57CF-4366-8BB0-DA5F1BCA3C51}"/>
                </a:ext>
              </a:extLst>
            </p:cNvPr>
            <p:cNvSpPr/>
            <p:nvPr/>
          </p:nvSpPr>
          <p:spPr>
            <a:xfrm>
              <a:off x="743605" y="5437142"/>
              <a:ext cx="2672848" cy="338554"/>
            </a:xfrm>
            <a:prstGeom prst="rect">
              <a:avLst/>
            </a:prstGeom>
            <a:ln>
              <a:noFill/>
            </a:ln>
          </p:spPr>
          <p:txBody>
            <a:bodyPr wrap="none">
              <a:spAutoFit/>
            </a:bodyPr>
            <a:lstStyle/>
            <a:p>
              <a:pPr algn="ctr"/>
              <a:r>
                <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rPr>
                <a:t>01. Data Storage &amp; Processing</a:t>
              </a:r>
            </a:p>
          </p:txBody>
        </p:sp>
        <p:sp>
          <p:nvSpPr>
            <p:cNvPr id="18" name="직사각형 17">
              <a:extLst>
                <a:ext uri="{FF2B5EF4-FFF2-40B4-BE49-F238E27FC236}">
                  <a16:creationId xmlns:a16="http://schemas.microsoft.com/office/drawing/2014/main" id="{13BCCDD1-626E-4100-92FD-4806F52D5C9B}"/>
                </a:ext>
              </a:extLst>
            </p:cNvPr>
            <p:cNvSpPr/>
            <p:nvPr/>
          </p:nvSpPr>
          <p:spPr>
            <a:xfrm>
              <a:off x="989000" y="5801320"/>
              <a:ext cx="2004331" cy="276999"/>
            </a:xfrm>
            <a:prstGeom prst="rect">
              <a:avLst/>
            </a:prstGeom>
            <a:ln>
              <a:noFill/>
            </a:ln>
          </p:spPr>
          <p:txBody>
            <a:bodyPr wrap="none">
              <a:spAutoFit/>
            </a:bodyPr>
            <a:lstStyle/>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Pre-processing use MySQL</a:t>
              </a:r>
            </a:p>
          </p:txBody>
        </p:sp>
        <p:sp>
          <p:nvSpPr>
            <p:cNvPr id="20" name="직사각형 19">
              <a:extLst>
                <a:ext uri="{FF2B5EF4-FFF2-40B4-BE49-F238E27FC236}">
                  <a16:creationId xmlns:a16="http://schemas.microsoft.com/office/drawing/2014/main" id="{E08D5901-56C4-4959-A1D8-9296E7A808C0}"/>
                </a:ext>
              </a:extLst>
            </p:cNvPr>
            <p:cNvSpPr/>
            <p:nvPr/>
          </p:nvSpPr>
          <p:spPr>
            <a:xfrm>
              <a:off x="3757546" y="5437142"/>
              <a:ext cx="1592167" cy="338554"/>
            </a:xfrm>
            <a:prstGeom prst="rect">
              <a:avLst/>
            </a:prstGeom>
            <a:ln>
              <a:noFill/>
            </a:ln>
          </p:spPr>
          <p:txBody>
            <a:bodyPr wrap="none">
              <a:spAutoFit/>
            </a:bodyPr>
            <a:lstStyle/>
            <a:p>
              <a:pPr algn="ctr"/>
              <a:r>
                <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rPr>
                <a:t>02. Data Analysis</a:t>
              </a:r>
            </a:p>
          </p:txBody>
        </p:sp>
        <p:sp>
          <p:nvSpPr>
            <p:cNvPr id="21" name="직사각형 20">
              <a:extLst>
                <a:ext uri="{FF2B5EF4-FFF2-40B4-BE49-F238E27FC236}">
                  <a16:creationId xmlns:a16="http://schemas.microsoft.com/office/drawing/2014/main" id="{14715DCD-D0D0-469E-B0D4-F8E427490195}"/>
                </a:ext>
              </a:extLst>
            </p:cNvPr>
            <p:cNvSpPr/>
            <p:nvPr/>
          </p:nvSpPr>
          <p:spPr>
            <a:xfrm>
              <a:off x="3949898" y="5810556"/>
              <a:ext cx="1584408" cy="461665"/>
            </a:xfrm>
            <a:prstGeom prst="rect">
              <a:avLst/>
            </a:prstGeom>
            <a:ln>
              <a:noFill/>
            </a:ln>
          </p:spPr>
          <p:txBody>
            <a:bodyPr wrap="none">
              <a:spAutoFit/>
            </a:bodyPr>
            <a:lstStyle/>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use MySQL</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use Tableau</a:t>
              </a:r>
            </a:p>
          </p:txBody>
        </p:sp>
        <p:sp>
          <p:nvSpPr>
            <p:cNvPr id="23" name="직사각형 22">
              <a:extLst>
                <a:ext uri="{FF2B5EF4-FFF2-40B4-BE49-F238E27FC236}">
                  <a16:creationId xmlns:a16="http://schemas.microsoft.com/office/drawing/2014/main" id="{9958017A-EAFA-42AB-96A5-9AC276C6A0A4}"/>
                </a:ext>
              </a:extLst>
            </p:cNvPr>
            <p:cNvSpPr/>
            <p:nvPr/>
          </p:nvSpPr>
          <p:spPr>
            <a:xfrm>
              <a:off x="5954051" y="5427906"/>
              <a:ext cx="3052182" cy="338554"/>
            </a:xfrm>
            <a:prstGeom prst="rect">
              <a:avLst/>
            </a:prstGeom>
            <a:ln>
              <a:noFill/>
            </a:ln>
          </p:spPr>
          <p:txBody>
            <a:bodyPr wrap="none">
              <a:spAutoFit/>
            </a:bodyPr>
            <a:lstStyle/>
            <a:p>
              <a:pPr algn="ctr"/>
              <a:r>
                <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rPr>
                <a:t>03. Web Programming &amp; Database</a:t>
              </a:r>
            </a:p>
          </p:txBody>
        </p:sp>
        <p:sp>
          <p:nvSpPr>
            <p:cNvPr id="24" name="직사각형 23">
              <a:extLst>
                <a:ext uri="{FF2B5EF4-FFF2-40B4-BE49-F238E27FC236}">
                  <a16:creationId xmlns:a16="http://schemas.microsoft.com/office/drawing/2014/main" id="{6736120A-300F-4A90-89DE-B4A672E55E35}"/>
                </a:ext>
              </a:extLst>
            </p:cNvPr>
            <p:cNvSpPr/>
            <p:nvPr/>
          </p:nvSpPr>
          <p:spPr>
            <a:xfrm>
              <a:off x="6263656" y="5810556"/>
              <a:ext cx="2868991" cy="1384995"/>
            </a:xfrm>
            <a:prstGeom prst="rect">
              <a:avLst/>
            </a:prstGeom>
            <a:ln>
              <a:noFill/>
            </a:ln>
          </p:spPr>
          <p:txBody>
            <a:bodyPr wrap="none">
              <a:spAutoFit/>
            </a:bodyPr>
            <a:lstStyle/>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A basic logic running homepage</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Basic Homepage structure</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show result using </a:t>
              </a:r>
              <a:r>
                <a:rPr lang="en-US" altLang="ko-KR" sz="1200" dirty="0" err="1">
                  <a:ln>
                    <a:solidFill>
                      <a:schemeClr val="accent1">
                        <a:alpha val="0"/>
                      </a:schemeClr>
                    </a:solidFill>
                  </a:ln>
                  <a:solidFill>
                    <a:schemeClr val="bg1"/>
                  </a:solidFill>
                  <a:latin typeface="PlateletHeavy" pitchFamily="2" charset="0"/>
                  <a:ea typeface="나눔스퀘어 ExtraBold" panose="020B0600000101010101" pitchFamily="50" charset="-127"/>
                </a:rPr>
                <a:t>Mysql</a:t>
              </a: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 &amp; Php</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show result using Tableau &amp; Php</a:t>
              </a: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sp>
          <p:nvSpPr>
            <p:cNvPr id="25" name="직사각형 24">
              <a:extLst>
                <a:ext uri="{FF2B5EF4-FFF2-40B4-BE49-F238E27FC236}">
                  <a16:creationId xmlns:a16="http://schemas.microsoft.com/office/drawing/2014/main" id="{ABF7F903-CA77-457C-8B86-56147A0DE38F}"/>
                </a:ext>
              </a:extLst>
            </p:cNvPr>
            <p:cNvSpPr/>
            <p:nvPr/>
          </p:nvSpPr>
          <p:spPr>
            <a:xfrm>
              <a:off x="664898" y="4762064"/>
              <a:ext cx="1584292" cy="584775"/>
            </a:xfrm>
            <a:prstGeom prst="rect">
              <a:avLst/>
            </a:prstGeom>
            <a:noFill/>
            <a:ln>
              <a:noFill/>
            </a:ln>
          </p:spPr>
          <p:txBody>
            <a:bodyPr wrap="square">
              <a:spAutoFit/>
            </a:bodyPr>
            <a:lstStyle/>
            <a:p>
              <a:pPr algn="dist"/>
              <a:r>
                <a:rPr lang="en-US" altLang="ko-KR" sz="32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INDEX</a:t>
              </a:r>
              <a:endParaRPr lang="ko-KR" altLang="en-US" sz="32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p:txBody>
        </p:sp>
        <p:pic>
          <p:nvPicPr>
            <p:cNvPr id="31" name="그림 30">
              <a:extLst>
                <a:ext uri="{FF2B5EF4-FFF2-40B4-BE49-F238E27FC236}">
                  <a16:creationId xmlns:a16="http://schemas.microsoft.com/office/drawing/2014/main" id="{9673B48A-866F-45E4-A721-C59A0BD6E2CD}"/>
                </a:ext>
              </a:extLst>
            </p:cNvPr>
            <p:cNvPicPr>
              <a:picLocks noChangeAspect="1"/>
            </p:cNvPicPr>
            <p:nvPr/>
          </p:nvPicPr>
          <p:blipFill rotWithShape="1">
            <a:blip r:embed="rId2">
              <a:duotone>
                <a:prstClr val="black"/>
                <a:schemeClr val="accent3">
                  <a:tint val="45000"/>
                  <a:satMod val="400000"/>
                </a:schemeClr>
              </a:duotone>
            </a:blip>
            <a:srcRect t="19887" r="31173"/>
            <a:stretch/>
          </p:blipFill>
          <p:spPr>
            <a:xfrm>
              <a:off x="8843553" y="0"/>
              <a:ext cx="3348447" cy="3897538"/>
            </a:xfrm>
            <a:prstGeom prst="rect">
              <a:avLst/>
            </a:prstGeom>
            <a:ln>
              <a:noFill/>
            </a:ln>
          </p:spPr>
        </p:pic>
        <p:sp>
          <p:nvSpPr>
            <p:cNvPr id="32" name="타원 31">
              <a:extLst>
                <a:ext uri="{FF2B5EF4-FFF2-40B4-BE49-F238E27FC236}">
                  <a16:creationId xmlns:a16="http://schemas.microsoft.com/office/drawing/2014/main" id="{59E30BE8-8B64-4F34-81B8-DFA5840FD91E}"/>
                </a:ext>
              </a:extLst>
            </p:cNvPr>
            <p:cNvSpPr/>
            <p:nvPr/>
          </p:nvSpPr>
          <p:spPr>
            <a:xfrm>
              <a:off x="6517924" y="1165236"/>
              <a:ext cx="599574" cy="59957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50CA0E65-D326-40FF-B42E-CA4FDBA31AA9}"/>
                </a:ext>
              </a:extLst>
            </p:cNvPr>
            <p:cNvSpPr/>
            <p:nvPr/>
          </p:nvSpPr>
          <p:spPr>
            <a:xfrm>
              <a:off x="7729589" y="373315"/>
              <a:ext cx="1527159" cy="152715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562CCD16-DC86-4DE1-B376-904C0D92A5D0}"/>
                </a:ext>
              </a:extLst>
            </p:cNvPr>
            <p:cNvSpPr/>
            <p:nvPr/>
          </p:nvSpPr>
          <p:spPr>
            <a:xfrm>
              <a:off x="7662497" y="1951273"/>
              <a:ext cx="199426" cy="1994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직사각형 21">
            <a:extLst>
              <a:ext uri="{FF2B5EF4-FFF2-40B4-BE49-F238E27FC236}">
                <a16:creationId xmlns:a16="http://schemas.microsoft.com/office/drawing/2014/main" id="{9CDD3624-F95D-4150-852E-7DA8F4500DDA}"/>
              </a:ext>
            </a:extLst>
          </p:cNvPr>
          <p:cNvSpPr/>
          <p:nvPr/>
        </p:nvSpPr>
        <p:spPr>
          <a:xfrm>
            <a:off x="9395937" y="5437142"/>
            <a:ext cx="1399742" cy="338554"/>
          </a:xfrm>
          <a:prstGeom prst="rect">
            <a:avLst/>
          </a:prstGeom>
        </p:spPr>
        <p:txBody>
          <a:bodyPr wrap="none">
            <a:spAutoFit/>
          </a:bodyPr>
          <a:lstStyle/>
          <a:p>
            <a:pPr algn="ctr"/>
            <a:r>
              <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rPr>
              <a:t>04. Conclusion</a:t>
            </a:r>
          </a:p>
        </p:txBody>
      </p:sp>
      <p:sp>
        <p:nvSpPr>
          <p:cNvPr id="26" name="직사각형 25">
            <a:extLst>
              <a:ext uri="{FF2B5EF4-FFF2-40B4-BE49-F238E27FC236}">
                <a16:creationId xmlns:a16="http://schemas.microsoft.com/office/drawing/2014/main" id="{2E4FDE72-AED4-4F37-B664-5609719F1AB7}"/>
              </a:ext>
            </a:extLst>
          </p:cNvPr>
          <p:cNvSpPr/>
          <p:nvPr/>
        </p:nvSpPr>
        <p:spPr>
          <a:xfrm>
            <a:off x="9032333" y="5775696"/>
            <a:ext cx="357790" cy="461665"/>
          </a:xfrm>
          <a:prstGeom prst="rect">
            <a:avLst/>
          </a:prstGeom>
        </p:spPr>
        <p:txBody>
          <a:bodyPr wrap="none">
            <a:spAutoFit/>
          </a:bodyPr>
          <a:lstStyle/>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sp>
        <p:nvSpPr>
          <p:cNvPr id="19" name="직사각형 18">
            <a:extLst>
              <a:ext uri="{FF2B5EF4-FFF2-40B4-BE49-F238E27FC236}">
                <a16:creationId xmlns:a16="http://schemas.microsoft.com/office/drawing/2014/main" id="{97B616B7-61BE-44A6-992F-52C6F34FFBD8}"/>
              </a:ext>
            </a:extLst>
          </p:cNvPr>
          <p:cNvSpPr/>
          <p:nvPr/>
        </p:nvSpPr>
        <p:spPr>
          <a:xfrm>
            <a:off x="9256748" y="5775696"/>
            <a:ext cx="2868991" cy="1384995"/>
          </a:xfrm>
          <a:prstGeom prst="rect">
            <a:avLst/>
          </a:prstGeom>
          <a:ln>
            <a:noFill/>
          </a:ln>
        </p:spPr>
        <p:txBody>
          <a:bodyPr wrap="none">
            <a:spAutoFit/>
          </a:bodyPr>
          <a:lstStyle/>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A basic logic running homepage</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Basic Homepage structure</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show result using </a:t>
            </a:r>
            <a:r>
              <a:rPr lang="en-US" altLang="ko-KR" sz="1200" dirty="0" err="1">
                <a:ln>
                  <a:solidFill>
                    <a:schemeClr val="accent1">
                      <a:alpha val="0"/>
                    </a:schemeClr>
                  </a:solidFill>
                </a:ln>
                <a:solidFill>
                  <a:schemeClr val="bg1"/>
                </a:solidFill>
                <a:latin typeface="PlateletHeavy" pitchFamily="2" charset="0"/>
                <a:ea typeface="나눔스퀘어 ExtraBold" panose="020B0600000101010101" pitchFamily="50" charset="-127"/>
              </a:rPr>
              <a:t>Mysql</a:t>
            </a: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 &amp; Php</a:t>
            </a:r>
          </a:p>
          <a:p>
            <a:pPr marL="171450" indent="-171450">
              <a:buFontTx/>
              <a:buChar char="-"/>
            </a:pPr>
            <a:r>
              <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rPr>
              <a:t>How to show result using Tableau &amp; Php</a:t>
            </a: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a:p>
            <a:pPr marL="171450" indent="-171450">
              <a:buFontTx/>
              <a:buChar char="-"/>
            </a:pPr>
            <a:endParaRPr lang="en-US" altLang="ko-KR" sz="12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spTree>
    <p:extLst>
      <p:ext uri="{BB962C8B-B14F-4D97-AF65-F5344CB8AC3E}">
        <p14:creationId xmlns:p14="http://schemas.microsoft.com/office/powerpoint/2010/main" val="3824294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94330"/>
            <a:ext cx="11141765" cy="456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32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41810" y="238613"/>
            <a:ext cx="574125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Basic Homepage Structure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20</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707886"/>
          </a:xfrm>
          <a:prstGeom prst="rect">
            <a:avLst/>
          </a:prstGeom>
        </p:spPr>
        <p:txBody>
          <a:bodyPr wrap="square">
            <a:spAutoFit/>
          </a:bodyPr>
          <a:lstStyle/>
          <a:p>
            <a:r>
              <a:rPr lang="en-US" altLang="ko-KR" sz="2000" dirty="0" err="1">
                <a:solidFill>
                  <a:srgbClr val="000000"/>
                </a:solidFill>
                <a:latin typeface="Noto Sans"/>
              </a:rPr>
              <a:t>flightno.php</a:t>
            </a:r>
            <a:endParaRPr lang="en-US" altLang="ko-KR" sz="2000" dirty="0">
              <a:solidFill>
                <a:srgbClr val="000000"/>
              </a:solidFill>
              <a:latin typeface="Noto Sans"/>
            </a:endParaRPr>
          </a:p>
          <a:p>
            <a:endParaRPr lang="en-US" altLang="ko-KR" sz="2000" dirty="0">
              <a:solidFill>
                <a:srgbClr val="000000"/>
              </a:solidFill>
              <a:latin typeface="Noto Sans"/>
            </a:endParaRPr>
          </a:p>
        </p:txBody>
      </p:sp>
      <p:pic>
        <p:nvPicPr>
          <p:cNvPr id="13" name="그림 12">
            <a:extLst>
              <a:ext uri="{FF2B5EF4-FFF2-40B4-BE49-F238E27FC236}">
                <a16:creationId xmlns:a16="http://schemas.microsoft.com/office/drawing/2014/main" id="{33613075-7058-4BFB-829C-BF736B6EDC79}"/>
              </a:ext>
            </a:extLst>
          </p:cNvPr>
          <p:cNvPicPr>
            <a:picLocks noChangeAspect="1"/>
          </p:cNvPicPr>
          <p:nvPr/>
        </p:nvPicPr>
        <p:blipFill>
          <a:blip r:embed="rId2"/>
          <a:stretch>
            <a:fillRect/>
          </a:stretch>
        </p:blipFill>
        <p:spPr>
          <a:xfrm>
            <a:off x="8133039" y="1757083"/>
            <a:ext cx="3359653" cy="1990164"/>
          </a:xfrm>
          <a:prstGeom prst="rect">
            <a:avLst/>
          </a:prstGeom>
        </p:spPr>
      </p:pic>
      <p:pic>
        <p:nvPicPr>
          <p:cNvPr id="14" name="그림 13">
            <a:extLst>
              <a:ext uri="{FF2B5EF4-FFF2-40B4-BE49-F238E27FC236}">
                <a16:creationId xmlns:a16="http://schemas.microsoft.com/office/drawing/2014/main" id="{A1198663-3899-48BD-BD26-F5C750472BDA}"/>
              </a:ext>
            </a:extLst>
          </p:cNvPr>
          <p:cNvPicPr>
            <a:picLocks noChangeAspect="1"/>
          </p:cNvPicPr>
          <p:nvPr/>
        </p:nvPicPr>
        <p:blipFill>
          <a:blip r:embed="rId3"/>
          <a:stretch>
            <a:fillRect/>
          </a:stretch>
        </p:blipFill>
        <p:spPr>
          <a:xfrm>
            <a:off x="447769" y="1748120"/>
            <a:ext cx="3375963" cy="2519643"/>
          </a:xfrm>
          <a:prstGeom prst="rect">
            <a:avLst/>
          </a:prstGeom>
        </p:spPr>
      </p:pic>
      <p:pic>
        <p:nvPicPr>
          <p:cNvPr id="23" name="그림 22">
            <a:extLst>
              <a:ext uri="{FF2B5EF4-FFF2-40B4-BE49-F238E27FC236}">
                <a16:creationId xmlns:a16="http://schemas.microsoft.com/office/drawing/2014/main" id="{2303FEBF-56DD-40EF-99EB-5B3DFB38E0CB}"/>
              </a:ext>
            </a:extLst>
          </p:cNvPr>
          <p:cNvPicPr>
            <a:picLocks noChangeAspect="1"/>
          </p:cNvPicPr>
          <p:nvPr/>
        </p:nvPicPr>
        <p:blipFill>
          <a:blip r:embed="rId4"/>
          <a:stretch>
            <a:fillRect/>
          </a:stretch>
        </p:blipFill>
        <p:spPr>
          <a:xfrm>
            <a:off x="3859891" y="1694330"/>
            <a:ext cx="4216571" cy="4565462"/>
          </a:xfrm>
          <a:prstGeom prst="rect">
            <a:avLst/>
          </a:prstGeom>
        </p:spPr>
      </p:pic>
      <p:cxnSp>
        <p:nvCxnSpPr>
          <p:cNvPr id="17" name="직선 화살표 연결선 16">
            <a:extLst>
              <a:ext uri="{FF2B5EF4-FFF2-40B4-BE49-F238E27FC236}">
                <a16:creationId xmlns:a16="http://schemas.microsoft.com/office/drawing/2014/main" id="{221141A6-0303-4851-B7FC-B349E38B7194}"/>
              </a:ext>
            </a:extLst>
          </p:cNvPr>
          <p:cNvCxnSpPr>
            <a:cxnSpLocks/>
          </p:cNvCxnSpPr>
          <p:nvPr/>
        </p:nvCxnSpPr>
        <p:spPr>
          <a:xfrm flipV="1">
            <a:off x="6588305" y="2015660"/>
            <a:ext cx="1623366" cy="635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21D4F1F-20F5-4AB9-9021-2D727FD013D0}"/>
              </a:ext>
            </a:extLst>
          </p:cNvPr>
          <p:cNvSpPr txBox="1"/>
          <p:nvPr/>
        </p:nvSpPr>
        <p:spPr>
          <a:xfrm>
            <a:off x="8301872" y="3744253"/>
            <a:ext cx="3051928" cy="400110"/>
          </a:xfrm>
          <a:prstGeom prst="rect">
            <a:avLst/>
          </a:prstGeom>
          <a:noFill/>
        </p:spPr>
        <p:txBody>
          <a:bodyPr wrap="square" rtlCol="0">
            <a:spAutoFit/>
          </a:bodyPr>
          <a:lstStyle/>
          <a:p>
            <a:r>
              <a:rPr lang="en-US" altLang="ko-KR" sz="1000" dirty="0">
                <a:solidFill>
                  <a:srgbClr val="F2F2F2"/>
                </a:solidFill>
              </a:rPr>
              <a:t>We make a box which is showed received data at ‘</a:t>
            </a:r>
            <a:r>
              <a:rPr lang="en-US" altLang="ko-KR" sz="1000" dirty="0" err="1">
                <a:solidFill>
                  <a:srgbClr val="F2F2F2"/>
                </a:solidFill>
              </a:rPr>
              <a:t>index.php</a:t>
            </a:r>
            <a:r>
              <a:rPr lang="en-US" altLang="ko-KR" sz="1000" dirty="0">
                <a:solidFill>
                  <a:srgbClr val="F2F2F2"/>
                </a:solidFill>
              </a:rPr>
              <a:t>’    </a:t>
            </a:r>
            <a:endParaRPr lang="ko-KR" altLang="en-US" sz="1000" dirty="0">
              <a:solidFill>
                <a:srgbClr val="F2F2F2"/>
              </a:solidFill>
            </a:endParaRPr>
          </a:p>
        </p:txBody>
      </p:sp>
      <p:cxnSp>
        <p:nvCxnSpPr>
          <p:cNvPr id="21" name="직선 화살표 연결선 20">
            <a:extLst>
              <a:ext uri="{FF2B5EF4-FFF2-40B4-BE49-F238E27FC236}">
                <a16:creationId xmlns:a16="http://schemas.microsoft.com/office/drawing/2014/main" id="{BC2E5AE2-1250-4357-9DF2-AF1E24D34BF8}"/>
              </a:ext>
            </a:extLst>
          </p:cNvPr>
          <p:cNvCxnSpPr>
            <a:cxnSpLocks/>
          </p:cNvCxnSpPr>
          <p:nvPr/>
        </p:nvCxnSpPr>
        <p:spPr>
          <a:xfrm flipH="1" flipV="1">
            <a:off x="3307284" y="2492188"/>
            <a:ext cx="1022613" cy="1821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1C67D43-CA7F-4C13-BA74-22D3C568279D}"/>
              </a:ext>
            </a:extLst>
          </p:cNvPr>
          <p:cNvSpPr txBox="1"/>
          <p:nvPr/>
        </p:nvSpPr>
        <p:spPr>
          <a:xfrm>
            <a:off x="642307" y="4267763"/>
            <a:ext cx="3051928" cy="553998"/>
          </a:xfrm>
          <a:prstGeom prst="rect">
            <a:avLst/>
          </a:prstGeom>
          <a:noFill/>
        </p:spPr>
        <p:txBody>
          <a:bodyPr wrap="square" rtlCol="0">
            <a:spAutoFit/>
          </a:bodyPr>
          <a:lstStyle/>
          <a:p>
            <a:r>
              <a:rPr lang="en-US" altLang="ko-KR" sz="1000" dirty="0">
                <a:solidFill>
                  <a:srgbClr val="F2F2F2"/>
                </a:solidFill>
              </a:rPr>
              <a:t>We make a box which is showed result of SQL queries to count the number of columns in conformity with queries and calculate delay rate.   </a:t>
            </a:r>
            <a:endParaRPr lang="ko-KR" altLang="en-US" sz="1000" dirty="0">
              <a:solidFill>
                <a:srgbClr val="F2F2F2"/>
              </a:solidFill>
            </a:endParaRPr>
          </a:p>
        </p:txBody>
      </p:sp>
      <p:pic>
        <p:nvPicPr>
          <p:cNvPr id="27" name="그림 26">
            <a:extLst>
              <a:ext uri="{FF2B5EF4-FFF2-40B4-BE49-F238E27FC236}">
                <a16:creationId xmlns:a16="http://schemas.microsoft.com/office/drawing/2014/main" id="{00E53F3F-758B-4125-BC8A-CA8CA6B08DE9}"/>
              </a:ext>
            </a:extLst>
          </p:cNvPr>
          <p:cNvPicPr>
            <a:picLocks noChangeAspect="1"/>
          </p:cNvPicPr>
          <p:nvPr/>
        </p:nvPicPr>
        <p:blipFill>
          <a:blip r:embed="rId5"/>
          <a:stretch>
            <a:fillRect/>
          </a:stretch>
        </p:blipFill>
        <p:spPr>
          <a:xfrm>
            <a:off x="8242118" y="4313378"/>
            <a:ext cx="3059149" cy="1485024"/>
          </a:xfrm>
          <a:prstGeom prst="rect">
            <a:avLst/>
          </a:prstGeom>
        </p:spPr>
      </p:pic>
      <p:sp>
        <p:nvSpPr>
          <p:cNvPr id="30" name="TextBox 29">
            <a:extLst>
              <a:ext uri="{FF2B5EF4-FFF2-40B4-BE49-F238E27FC236}">
                <a16:creationId xmlns:a16="http://schemas.microsoft.com/office/drawing/2014/main" id="{EFF239BA-24E9-495F-8B31-EF044BFC91F7}"/>
              </a:ext>
            </a:extLst>
          </p:cNvPr>
          <p:cNvSpPr txBox="1"/>
          <p:nvPr/>
        </p:nvSpPr>
        <p:spPr>
          <a:xfrm>
            <a:off x="8373340" y="5798402"/>
            <a:ext cx="3051928" cy="400110"/>
          </a:xfrm>
          <a:prstGeom prst="rect">
            <a:avLst/>
          </a:prstGeom>
          <a:noFill/>
        </p:spPr>
        <p:txBody>
          <a:bodyPr wrap="square" rtlCol="0">
            <a:spAutoFit/>
          </a:bodyPr>
          <a:lstStyle/>
          <a:p>
            <a:r>
              <a:rPr lang="en-US" altLang="ko-KR" sz="1000" dirty="0">
                <a:solidFill>
                  <a:srgbClr val="F2F2F2"/>
                </a:solidFill>
              </a:rPr>
              <a:t>We make a box which is showed result of SQL queries the top 3 reasons and time group</a:t>
            </a:r>
            <a:endParaRPr lang="ko-KR" altLang="en-US" sz="1000" dirty="0">
              <a:solidFill>
                <a:srgbClr val="F2F2F2"/>
              </a:solidFill>
            </a:endParaRPr>
          </a:p>
        </p:txBody>
      </p:sp>
      <p:cxnSp>
        <p:nvCxnSpPr>
          <p:cNvPr id="31" name="직선 화살표 연결선 30">
            <a:extLst>
              <a:ext uri="{FF2B5EF4-FFF2-40B4-BE49-F238E27FC236}">
                <a16:creationId xmlns:a16="http://schemas.microsoft.com/office/drawing/2014/main" id="{3AB01256-F925-427A-A769-CA91FDDDDCE9}"/>
              </a:ext>
            </a:extLst>
          </p:cNvPr>
          <p:cNvCxnSpPr>
            <a:cxnSpLocks/>
          </p:cNvCxnSpPr>
          <p:nvPr/>
        </p:nvCxnSpPr>
        <p:spPr>
          <a:xfrm flipV="1">
            <a:off x="6983062" y="4643716"/>
            <a:ext cx="1318810" cy="301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98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245358"/>
            <a:ext cx="11141765" cy="4014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32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41810" y="238613"/>
            <a:ext cx="574125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Basic Homepage Structure</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21</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1862048"/>
          </a:xfrm>
          <a:prstGeom prst="rect">
            <a:avLst/>
          </a:prstGeom>
        </p:spPr>
        <p:txBody>
          <a:bodyPr wrap="square">
            <a:spAutoFit/>
          </a:bodyPr>
          <a:lstStyle/>
          <a:p>
            <a:r>
              <a:rPr lang="en-US" altLang="ko-KR" sz="2000" dirty="0" err="1">
                <a:solidFill>
                  <a:srgbClr val="000000"/>
                </a:solidFill>
                <a:latin typeface="Noto Sans"/>
              </a:rPr>
              <a:t>airline.php</a:t>
            </a:r>
            <a:r>
              <a:rPr lang="en-US" altLang="ko-KR" sz="2000" dirty="0">
                <a:solidFill>
                  <a:srgbClr val="000000"/>
                </a:solidFill>
                <a:latin typeface="Noto Sans"/>
              </a:rPr>
              <a:t> &amp; </a:t>
            </a:r>
            <a:r>
              <a:rPr lang="en-US" altLang="ko-KR" sz="2000" dirty="0" err="1">
                <a:solidFill>
                  <a:srgbClr val="000000"/>
                </a:solidFill>
                <a:latin typeface="Noto Sans"/>
              </a:rPr>
              <a:t>airport.php</a:t>
            </a:r>
            <a:r>
              <a:rPr lang="en-US" altLang="ko-KR" sz="2000" dirty="0">
                <a:solidFill>
                  <a:srgbClr val="000000"/>
                </a:solidFill>
                <a:latin typeface="Noto Sans"/>
              </a:rPr>
              <a:t> &amp; </a:t>
            </a:r>
            <a:r>
              <a:rPr lang="en-US" altLang="ko-KR" sz="2000" dirty="0" err="1">
                <a:solidFill>
                  <a:srgbClr val="000000"/>
                </a:solidFill>
                <a:latin typeface="Noto Sans"/>
              </a:rPr>
              <a:t>delayreason.php</a:t>
            </a:r>
            <a:endParaRPr lang="en-US" altLang="ko-KR" sz="2000" dirty="0">
              <a:solidFill>
                <a:srgbClr val="000000"/>
              </a:solidFill>
              <a:latin typeface="Noto Sans"/>
            </a:endParaRPr>
          </a:p>
          <a:p>
            <a:r>
              <a:rPr lang="en-US" altLang="ko-KR" sz="2000" dirty="0">
                <a:solidFill>
                  <a:srgbClr val="000000"/>
                </a:solidFill>
                <a:latin typeface="Noto Sans"/>
              </a:rPr>
              <a:t>: We make basic homepage to link homepage and Hadoop-Tableau, and show analyzed result</a:t>
            </a:r>
          </a:p>
          <a:p>
            <a:endParaRPr lang="en-US" altLang="ko-KR" sz="15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p:txBody>
      </p:sp>
      <p:grpSp>
        <p:nvGrpSpPr>
          <p:cNvPr id="19" name="그룹 18">
            <a:extLst>
              <a:ext uri="{FF2B5EF4-FFF2-40B4-BE49-F238E27FC236}">
                <a16:creationId xmlns:a16="http://schemas.microsoft.com/office/drawing/2014/main" id="{647BB835-77B5-4BF1-8095-C1620C706AA3}"/>
              </a:ext>
            </a:extLst>
          </p:cNvPr>
          <p:cNvGrpSpPr/>
          <p:nvPr/>
        </p:nvGrpSpPr>
        <p:grpSpPr>
          <a:xfrm>
            <a:off x="456002" y="2586312"/>
            <a:ext cx="5011650" cy="3384182"/>
            <a:chOff x="456002" y="2447522"/>
            <a:chExt cx="6366668" cy="3442343"/>
          </a:xfrm>
        </p:grpSpPr>
        <p:pic>
          <p:nvPicPr>
            <p:cNvPr id="9" name="그림 8">
              <a:extLst>
                <a:ext uri="{FF2B5EF4-FFF2-40B4-BE49-F238E27FC236}">
                  <a16:creationId xmlns:a16="http://schemas.microsoft.com/office/drawing/2014/main" id="{795960F5-B64D-4841-B8B8-870144E70F0A}"/>
                </a:ext>
              </a:extLst>
            </p:cNvPr>
            <p:cNvPicPr>
              <a:picLocks noChangeAspect="1"/>
            </p:cNvPicPr>
            <p:nvPr/>
          </p:nvPicPr>
          <p:blipFill>
            <a:blip r:embed="rId2"/>
            <a:stretch>
              <a:fillRect/>
            </a:stretch>
          </p:blipFill>
          <p:spPr>
            <a:xfrm>
              <a:off x="3666533" y="2458694"/>
              <a:ext cx="3156137" cy="3431171"/>
            </a:xfrm>
            <a:prstGeom prst="rect">
              <a:avLst/>
            </a:prstGeom>
          </p:spPr>
        </p:pic>
        <p:pic>
          <p:nvPicPr>
            <p:cNvPr id="13" name="그림 12">
              <a:extLst>
                <a:ext uri="{FF2B5EF4-FFF2-40B4-BE49-F238E27FC236}">
                  <a16:creationId xmlns:a16="http://schemas.microsoft.com/office/drawing/2014/main" id="{78157340-1982-4DD8-9E37-D3CDCD11BBF6}"/>
                </a:ext>
              </a:extLst>
            </p:cNvPr>
            <p:cNvPicPr>
              <a:picLocks noChangeAspect="1"/>
            </p:cNvPicPr>
            <p:nvPr/>
          </p:nvPicPr>
          <p:blipFill>
            <a:blip r:embed="rId3"/>
            <a:stretch>
              <a:fillRect/>
            </a:stretch>
          </p:blipFill>
          <p:spPr>
            <a:xfrm>
              <a:off x="456002" y="2447522"/>
              <a:ext cx="3210531" cy="3431171"/>
            </a:xfrm>
            <a:prstGeom prst="rect">
              <a:avLst/>
            </a:prstGeom>
          </p:spPr>
        </p:pic>
      </p:grpSp>
      <p:pic>
        <p:nvPicPr>
          <p:cNvPr id="15" name="그림 14">
            <a:extLst>
              <a:ext uri="{FF2B5EF4-FFF2-40B4-BE49-F238E27FC236}">
                <a16:creationId xmlns:a16="http://schemas.microsoft.com/office/drawing/2014/main" id="{910198C1-6CDA-4CCB-B0B9-873E30B534BF}"/>
              </a:ext>
            </a:extLst>
          </p:cNvPr>
          <p:cNvPicPr>
            <a:picLocks noChangeAspect="1"/>
          </p:cNvPicPr>
          <p:nvPr/>
        </p:nvPicPr>
        <p:blipFill>
          <a:blip r:embed="rId4"/>
          <a:stretch>
            <a:fillRect/>
          </a:stretch>
        </p:blipFill>
        <p:spPr>
          <a:xfrm>
            <a:off x="5768620" y="2675779"/>
            <a:ext cx="5683959" cy="3153589"/>
          </a:xfrm>
          <a:prstGeom prst="rect">
            <a:avLst/>
          </a:prstGeom>
        </p:spPr>
      </p:pic>
    </p:spTree>
    <p:extLst>
      <p:ext uri="{BB962C8B-B14F-4D97-AF65-F5344CB8AC3E}">
        <p14:creationId xmlns:p14="http://schemas.microsoft.com/office/powerpoint/2010/main" val="2960037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721224"/>
            <a:ext cx="11141765" cy="4538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22</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323439"/>
          </a:xfrm>
          <a:prstGeom prst="rect">
            <a:avLst/>
          </a:prstGeom>
        </p:spPr>
        <p:txBody>
          <a:bodyPr wrap="square">
            <a:spAutoFit/>
          </a:bodyPr>
          <a:lstStyle/>
          <a:p>
            <a:r>
              <a:rPr lang="en-US" altLang="ko-KR" sz="2000" dirty="0">
                <a:solidFill>
                  <a:srgbClr val="000000"/>
                </a:solidFill>
                <a:latin typeface="Noto Sans"/>
              </a:rPr>
              <a:t>We create ‘</a:t>
            </a:r>
            <a:r>
              <a:rPr lang="en-US" altLang="ko-KR" sz="2000" dirty="0" err="1">
                <a:solidFill>
                  <a:srgbClr val="000000"/>
                </a:solidFill>
                <a:latin typeface="Noto Sans"/>
              </a:rPr>
              <a:t>data.php</a:t>
            </a:r>
            <a:r>
              <a:rPr lang="en-US" altLang="ko-KR" sz="2000" dirty="0">
                <a:solidFill>
                  <a:srgbClr val="000000"/>
                </a:solidFill>
                <a:latin typeface="Noto Sans"/>
              </a:rPr>
              <a:t>’ to show database’s airport &amp; airline column data we know easily at ‘</a:t>
            </a:r>
            <a:r>
              <a:rPr lang="en-US" altLang="ko-KR" sz="2000" dirty="0" err="1">
                <a:solidFill>
                  <a:srgbClr val="000000"/>
                </a:solidFill>
                <a:latin typeface="Noto Sans"/>
              </a:rPr>
              <a:t>index.php</a:t>
            </a:r>
            <a:r>
              <a:rPr lang="en-US" altLang="ko-KR" sz="2000" dirty="0">
                <a:solidFill>
                  <a:srgbClr val="000000"/>
                </a:solidFill>
                <a:latin typeface="Noto Sans"/>
              </a:rPr>
              <a:t>’</a:t>
            </a:r>
            <a:endParaRPr lang="en-US" altLang="ko-KR" sz="15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a:p>
            <a:pPr marL="342900" indent="-342900">
              <a:buFont typeface="Wingdings" panose="05000000000000000000" pitchFamily="2" charset="2"/>
              <a:buChar char="v"/>
            </a:pPr>
            <a:endParaRPr lang="en-US" altLang="ko-KR" sz="2000" dirty="0">
              <a:solidFill>
                <a:srgbClr val="000000"/>
              </a:solidFill>
              <a:latin typeface="Noto Sans"/>
            </a:endParaRPr>
          </a:p>
        </p:txBody>
      </p:sp>
      <p:pic>
        <p:nvPicPr>
          <p:cNvPr id="7" name="그림 6">
            <a:extLst>
              <a:ext uri="{FF2B5EF4-FFF2-40B4-BE49-F238E27FC236}">
                <a16:creationId xmlns:a16="http://schemas.microsoft.com/office/drawing/2014/main" id="{65921202-605E-45BE-88CB-9BC9700CB25F}"/>
              </a:ext>
            </a:extLst>
          </p:cNvPr>
          <p:cNvPicPr>
            <a:picLocks noChangeAspect="1"/>
          </p:cNvPicPr>
          <p:nvPr/>
        </p:nvPicPr>
        <p:blipFill>
          <a:blip r:embed="rId2"/>
          <a:stretch>
            <a:fillRect/>
          </a:stretch>
        </p:blipFill>
        <p:spPr>
          <a:xfrm>
            <a:off x="2441607" y="1766378"/>
            <a:ext cx="2106066" cy="4195548"/>
          </a:xfrm>
          <a:prstGeom prst="rect">
            <a:avLst/>
          </a:prstGeom>
        </p:spPr>
      </p:pic>
      <p:pic>
        <p:nvPicPr>
          <p:cNvPr id="10" name="그림 9">
            <a:extLst>
              <a:ext uri="{FF2B5EF4-FFF2-40B4-BE49-F238E27FC236}">
                <a16:creationId xmlns:a16="http://schemas.microsoft.com/office/drawing/2014/main" id="{ED2613BE-0071-47C0-8520-E083E1A7375A}"/>
              </a:ext>
            </a:extLst>
          </p:cNvPr>
          <p:cNvPicPr>
            <a:picLocks noChangeAspect="1"/>
          </p:cNvPicPr>
          <p:nvPr/>
        </p:nvPicPr>
        <p:blipFill>
          <a:blip r:embed="rId3"/>
          <a:stretch>
            <a:fillRect/>
          </a:stretch>
        </p:blipFill>
        <p:spPr>
          <a:xfrm>
            <a:off x="7155519" y="3149130"/>
            <a:ext cx="1771650" cy="523875"/>
          </a:xfrm>
          <a:prstGeom prst="rect">
            <a:avLst/>
          </a:prstGeom>
        </p:spPr>
      </p:pic>
      <p:sp>
        <p:nvSpPr>
          <p:cNvPr id="12" name="TextBox 11">
            <a:extLst>
              <a:ext uri="{FF2B5EF4-FFF2-40B4-BE49-F238E27FC236}">
                <a16:creationId xmlns:a16="http://schemas.microsoft.com/office/drawing/2014/main" id="{BE28E7A7-B981-4602-BC8E-8239E7B26AC5}"/>
              </a:ext>
            </a:extLst>
          </p:cNvPr>
          <p:cNvSpPr txBox="1"/>
          <p:nvPr/>
        </p:nvSpPr>
        <p:spPr>
          <a:xfrm>
            <a:off x="2923777" y="5957715"/>
            <a:ext cx="984835"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data.php</a:t>
            </a:r>
            <a:r>
              <a:rPr lang="en-US" altLang="ko-KR" sz="1100" dirty="0">
                <a:solidFill>
                  <a:srgbClr val="F2F2F2"/>
                </a:solidFill>
              </a:rPr>
              <a:t>&gt;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75A6B7EC-E794-4914-B669-8B0239A0C384}"/>
              </a:ext>
            </a:extLst>
          </p:cNvPr>
          <p:cNvSpPr txBox="1"/>
          <p:nvPr/>
        </p:nvSpPr>
        <p:spPr>
          <a:xfrm>
            <a:off x="7484492" y="5879414"/>
            <a:ext cx="1442677"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index.php</a:t>
            </a:r>
            <a:r>
              <a:rPr lang="en-US" altLang="ko-KR" sz="1100" dirty="0">
                <a:solidFill>
                  <a:srgbClr val="F2F2F2"/>
                </a:solidFill>
              </a:rPr>
              <a:t>&gt;</a:t>
            </a:r>
            <a:endParaRPr lang="ko-KR" altLang="en-US" sz="1100" dirty="0">
              <a:solidFill>
                <a:srgbClr val="F2F2F2"/>
              </a:solidFill>
            </a:endParaRPr>
          </a:p>
        </p:txBody>
      </p:sp>
      <p:pic>
        <p:nvPicPr>
          <p:cNvPr id="6" name="그림 5">
            <a:extLst>
              <a:ext uri="{FF2B5EF4-FFF2-40B4-BE49-F238E27FC236}">
                <a16:creationId xmlns:a16="http://schemas.microsoft.com/office/drawing/2014/main" id="{033C18A3-DDB6-4FB1-9C76-2881AC053E54}"/>
              </a:ext>
            </a:extLst>
          </p:cNvPr>
          <p:cNvPicPr>
            <a:picLocks noChangeAspect="1"/>
          </p:cNvPicPr>
          <p:nvPr/>
        </p:nvPicPr>
        <p:blipFill>
          <a:blip r:embed="rId4"/>
          <a:stretch>
            <a:fillRect/>
          </a:stretch>
        </p:blipFill>
        <p:spPr>
          <a:xfrm>
            <a:off x="5608223" y="3818714"/>
            <a:ext cx="5219700" cy="1400175"/>
          </a:xfrm>
          <a:prstGeom prst="rect">
            <a:avLst/>
          </a:prstGeom>
        </p:spPr>
      </p:pic>
    </p:spTree>
    <p:extLst>
      <p:ext uri="{BB962C8B-B14F-4D97-AF65-F5344CB8AC3E}">
        <p14:creationId xmlns:p14="http://schemas.microsoft.com/office/powerpoint/2010/main" val="409426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891553"/>
            <a:ext cx="11141765" cy="4368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23</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015663"/>
          </a:xfrm>
          <a:prstGeom prst="rect">
            <a:avLst/>
          </a:prstGeom>
        </p:spPr>
        <p:txBody>
          <a:bodyPr wrap="square">
            <a:spAutoFit/>
          </a:bodyPr>
          <a:lstStyle/>
          <a:p>
            <a:r>
              <a:rPr lang="en-US" altLang="ko-KR" sz="2000" dirty="0">
                <a:solidFill>
                  <a:srgbClr val="000000"/>
                </a:solidFill>
                <a:latin typeface="Noto Sans"/>
              </a:rPr>
              <a:t>We used the ajax program so that we could only select the airports that could go by criteria of the departure airport</a:t>
            </a:r>
          </a:p>
          <a:p>
            <a:pPr marL="342900" indent="-342900">
              <a:buFont typeface="Wingdings" panose="05000000000000000000" pitchFamily="2" charset="2"/>
              <a:buChar char="v"/>
            </a:pPr>
            <a:endParaRPr lang="en-US" altLang="ko-KR" sz="2000" dirty="0">
              <a:solidFill>
                <a:srgbClr val="000000"/>
              </a:solidFill>
              <a:latin typeface="Noto Sans"/>
            </a:endParaRPr>
          </a:p>
        </p:txBody>
      </p:sp>
      <p:grpSp>
        <p:nvGrpSpPr>
          <p:cNvPr id="16" name="그룹 15">
            <a:extLst>
              <a:ext uri="{FF2B5EF4-FFF2-40B4-BE49-F238E27FC236}">
                <a16:creationId xmlns:a16="http://schemas.microsoft.com/office/drawing/2014/main" id="{DA5A6223-471B-4A5D-8551-989FD7105659}"/>
              </a:ext>
            </a:extLst>
          </p:cNvPr>
          <p:cNvGrpSpPr/>
          <p:nvPr/>
        </p:nvGrpSpPr>
        <p:grpSpPr>
          <a:xfrm>
            <a:off x="499491" y="2017209"/>
            <a:ext cx="4903889" cy="2843929"/>
            <a:chOff x="2889157" y="2714497"/>
            <a:chExt cx="7108552" cy="3435291"/>
          </a:xfrm>
        </p:grpSpPr>
        <p:pic>
          <p:nvPicPr>
            <p:cNvPr id="13" name="그림 12">
              <a:extLst>
                <a:ext uri="{FF2B5EF4-FFF2-40B4-BE49-F238E27FC236}">
                  <a16:creationId xmlns:a16="http://schemas.microsoft.com/office/drawing/2014/main" id="{EBE24534-04D3-4354-92D5-0E7B0E49287D}"/>
                </a:ext>
              </a:extLst>
            </p:cNvPr>
            <p:cNvPicPr>
              <a:picLocks noChangeAspect="1"/>
            </p:cNvPicPr>
            <p:nvPr/>
          </p:nvPicPr>
          <p:blipFill>
            <a:blip r:embed="rId2"/>
            <a:stretch>
              <a:fillRect/>
            </a:stretch>
          </p:blipFill>
          <p:spPr>
            <a:xfrm>
              <a:off x="2889157" y="4623498"/>
              <a:ext cx="7108552" cy="1526290"/>
            </a:xfrm>
            <a:prstGeom prst="rect">
              <a:avLst/>
            </a:prstGeom>
          </p:spPr>
        </p:pic>
        <p:pic>
          <p:nvPicPr>
            <p:cNvPr id="15" name="그림 14">
              <a:extLst>
                <a:ext uri="{FF2B5EF4-FFF2-40B4-BE49-F238E27FC236}">
                  <a16:creationId xmlns:a16="http://schemas.microsoft.com/office/drawing/2014/main" id="{68C85083-941D-4B4C-AF60-9197A90AD094}"/>
                </a:ext>
              </a:extLst>
            </p:cNvPr>
            <p:cNvPicPr>
              <a:picLocks noChangeAspect="1"/>
            </p:cNvPicPr>
            <p:nvPr/>
          </p:nvPicPr>
          <p:blipFill>
            <a:blip r:embed="rId3"/>
            <a:stretch>
              <a:fillRect/>
            </a:stretch>
          </p:blipFill>
          <p:spPr>
            <a:xfrm>
              <a:off x="2889157" y="2714497"/>
              <a:ext cx="7108552" cy="1909001"/>
            </a:xfrm>
            <a:prstGeom prst="rect">
              <a:avLst/>
            </a:prstGeom>
          </p:spPr>
        </p:pic>
      </p:grpSp>
      <p:pic>
        <p:nvPicPr>
          <p:cNvPr id="17" name="그림 16">
            <a:extLst>
              <a:ext uri="{FF2B5EF4-FFF2-40B4-BE49-F238E27FC236}">
                <a16:creationId xmlns:a16="http://schemas.microsoft.com/office/drawing/2014/main" id="{9604D839-054B-4BF5-9653-EFE164B7F977}"/>
              </a:ext>
            </a:extLst>
          </p:cNvPr>
          <p:cNvPicPr>
            <a:picLocks noChangeAspect="1"/>
          </p:cNvPicPr>
          <p:nvPr/>
        </p:nvPicPr>
        <p:blipFill>
          <a:blip r:embed="rId4"/>
          <a:stretch>
            <a:fillRect/>
          </a:stretch>
        </p:blipFill>
        <p:spPr>
          <a:xfrm>
            <a:off x="5593980" y="2017209"/>
            <a:ext cx="5858433" cy="2806793"/>
          </a:xfrm>
          <a:prstGeom prst="rect">
            <a:avLst/>
          </a:prstGeom>
        </p:spPr>
      </p:pic>
      <p:sp>
        <p:nvSpPr>
          <p:cNvPr id="19" name="TextBox 18">
            <a:extLst>
              <a:ext uri="{FF2B5EF4-FFF2-40B4-BE49-F238E27FC236}">
                <a16:creationId xmlns:a16="http://schemas.microsoft.com/office/drawing/2014/main" id="{AE1F2928-6587-4DA0-8864-9BD1B18656B0}"/>
              </a:ext>
            </a:extLst>
          </p:cNvPr>
          <p:cNvSpPr txBox="1"/>
          <p:nvPr/>
        </p:nvSpPr>
        <p:spPr>
          <a:xfrm>
            <a:off x="2459017" y="4849936"/>
            <a:ext cx="1153759"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index.php</a:t>
            </a:r>
            <a:r>
              <a:rPr lang="en-US" altLang="ko-KR" sz="1100" dirty="0">
                <a:solidFill>
                  <a:srgbClr val="F2F2F2"/>
                </a:solidFill>
              </a:rPr>
              <a:t>&gt;</a:t>
            </a:r>
            <a:endParaRPr lang="ko-KR" altLang="en-US" sz="1100" dirty="0">
              <a:solidFill>
                <a:srgbClr val="F2F2F2"/>
              </a:solidFill>
            </a:endParaRPr>
          </a:p>
        </p:txBody>
      </p:sp>
      <p:sp>
        <p:nvSpPr>
          <p:cNvPr id="20" name="TextBox 19">
            <a:extLst>
              <a:ext uri="{FF2B5EF4-FFF2-40B4-BE49-F238E27FC236}">
                <a16:creationId xmlns:a16="http://schemas.microsoft.com/office/drawing/2014/main" id="{0BA86060-6E21-4CA3-BE14-79855863BD38}"/>
              </a:ext>
            </a:extLst>
          </p:cNvPr>
          <p:cNvSpPr txBox="1"/>
          <p:nvPr/>
        </p:nvSpPr>
        <p:spPr>
          <a:xfrm>
            <a:off x="8195085" y="4828421"/>
            <a:ext cx="1153759"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getdest.php</a:t>
            </a:r>
            <a:r>
              <a:rPr lang="en-US" altLang="ko-KR" sz="1100" dirty="0">
                <a:solidFill>
                  <a:srgbClr val="F2F2F2"/>
                </a:solidFill>
              </a:rPr>
              <a:t>&gt;</a:t>
            </a:r>
            <a:endParaRPr lang="ko-KR" altLang="en-US" sz="1100" dirty="0">
              <a:solidFill>
                <a:srgbClr val="F2F2F2"/>
              </a:solidFill>
            </a:endParaRPr>
          </a:p>
        </p:txBody>
      </p:sp>
      <p:sp>
        <p:nvSpPr>
          <p:cNvPr id="18" name="TextBox 17">
            <a:extLst>
              <a:ext uri="{FF2B5EF4-FFF2-40B4-BE49-F238E27FC236}">
                <a16:creationId xmlns:a16="http://schemas.microsoft.com/office/drawing/2014/main" id="{84D4A0BE-EEB2-4F6C-9D8A-B7392931A716}"/>
              </a:ext>
            </a:extLst>
          </p:cNvPr>
          <p:cNvSpPr txBox="1"/>
          <p:nvPr/>
        </p:nvSpPr>
        <p:spPr>
          <a:xfrm>
            <a:off x="5291866" y="6010509"/>
            <a:ext cx="768278" cy="267211"/>
          </a:xfrm>
          <a:prstGeom prst="rect">
            <a:avLst/>
          </a:prstGeom>
          <a:noFill/>
        </p:spPr>
        <p:txBody>
          <a:bodyPr wrap="square" rtlCol="0">
            <a:spAutoFit/>
          </a:bodyPr>
          <a:lstStyle/>
          <a:p>
            <a:r>
              <a:rPr lang="en-US" altLang="ko-KR" sz="1100" dirty="0">
                <a:solidFill>
                  <a:srgbClr val="F2F2F2"/>
                </a:solidFill>
              </a:rPr>
              <a:t>&lt;result&gt;</a:t>
            </a:r>
            <a:endParaRPr lang="ko-KR" altLang="en-US" sz="1100" dirty="0">
              <a:solidFill>
                <a:srgbClr val="F2F2F2"/>
              </a:solidFill>
            </a:endParaRPr>
          </a:p>
        </p:txBody>
      </p:sp>
      <p:pic>
        <p:nvPicPr>
          <p:cNvPr id="6" name="그림 5">
            <a:extLst>
              <a:ext uri="{FF2B5EF4-FFF2-40B4-BE49-F238E27FC236}">
                <a16:creationId xmlns:a16="http://schemas.microsoft.com/office/drawing/2014/main" id="{F8808204-720A-47AA-9D47-25510E80878D}"/>
              </a:ext>
            </a:extLst>
          </p:cNvPr>
          <p:cNvPicPr>
            <a:picLocks noChangeAspect="1"/>
          </p:cNvPicPr>
          <p:nvPr/>
        </p:nvPicPr>
        <p:blipFill rotWithShape="1">
          <a:blip r:embed="rId5"/>
          <a:srcRect l="31545" t="32189" r="31764" b="52459"/>
          <a:stretch/>
        </p:blipFill>
        <p:spPr>
          <a:xfrm>
            <a:off x="3550022" y="5014100"/>
            <a:ext cx="4473389" cy="1052870"/>
          </a:xfrm>
          <a:prstGeom prst="rect">
            <a:avLst/>
          </a:prstGeom>
        </p:spPr>
      </p:pic>
    </p:spTree>
    <p:extLst>
      <p:ext uri="{BB962C8B-B14F-4D97-AF65-F5344CB8AC3E}">
        <p14:creationId xmlns:p14="http://schemas.microsoft.com/office/powerpoint/2010/main" val="3068827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945341"/>
            <a:ext cx="11141765" cy="4314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24</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707886"/>
          </a:xfrm>
          <a:prstGeom prst="rect">
            <a:avLst/>
          </a:prstGeom>
        </p:spPr>
        <p:txBody>
          <a:bodyPr wrap="square">
            <a:spAutoFit/>
          </a:bodyPr>
          <a:lstStyle/>
          <a:p>
            <a:r>
              <a:rPr lang="en-US" altLang="ko-KR" sz="2000" dirty="0">
                <a:latin typeface="Noto Sans"/>
              </a:rPr>
              <a:t>Likewise, we used the ajax program to make the day of the week available for selection based on the month and year entered.</a:t>
            </a:r>
            <a:endParaRPr lang="en-US" altLang="ko-KR" sz="2000" dirty="0">
              <a:solidFill>
                <a:srgbClr val="000000"/>
              </a:solidFill>
              <a:latin typeface="Noto Sans"/>
            </a:endParaRPr>
          </a:p>
        </p:txBody>
      </p:sp>
      <p:sp>
        <p:nvSpPr>
          <p:cNvPr id="19" name="TextBox 18">
            <a:extLst>
              <a:ext uri="{FF2B5EF4-FFF2-40B4-BE49-F238E27FC236}">
                <a16:creationId xmlns:a16="http://schemas.microsoft.com/office/drawing/2014/main" id="{AE1F2928-6587-4DA0-8864-9BD1B18656B0}"/>
              </a:ext>
            </a:extLst>
          </p:cNvPr>
          <p:cNvSpPr txBox="1"/>
          <p:nvPr/>
        </p:nvSpPr>
        <p:spPr>
          <a:xfrm>
            <a:off x="2459017" y="5038195"/>
            <a:ext cx="1153759"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index.php</a:t>
            </a:r>
            <a:r>
              <a:rPr lang="en-US" altLang="ko-KR" sz="1100" dirty="0">
                <a:solidFill>
                  <a:srgbClr val="F2F2F2"/>
                </a:solidFill>
              </a:rPr>
              <a:t>&gt;</a:t>
            </a:r>
            <a:endParaRPr lang="ko-KR" altLang="en-US" sz="1100" dirty="0">
              <a:solidFill>
                <a:srgbClr val="F2F2F2"/>
              </a:solidFill>
            </a:endParaRPr>
          </a:p>
        </p:txBody>
      </p:sp>
      <p:sp>
        <p:nvSpPr>
          <p:cNvPr id="20" name="TextBox 19">
            <a:extLst>
              <a:ext uri="{FF2B5EF4-FFF2-40B4-BE49-F238E27FC236}">
                <a16:creationId xmlns:a16="http://schemas.microsoft.com/office/drawing/2014/main" id="{0BA86060-6E21-4CA3-BE14-79855863BD38}"/>
              </a:ext>
            </a:extLst>
          </p:cNvPr>
          <p:cNvSpPr txBox="1"/>
          <p:nvPr/>
        </p:nvSpPr>
        <p:spPr>
          <a:xfrm>
            <a:off x="8195085" y="5034606"/>
            <a:ext cx="1153759"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getday.php</a:t>
            </a:r>
            <a:r>
              <a:rPr lang="en-US" altLang="ko-KR" sz="1100" dirty="0">
                <a:solidFill>
                  <a:srgbClr val="F2F2F2"/>
                </a:solidFill>
              </a:rPr>
              <a:t>&gt;</a:t>
            </a:r>
            <a:endParaRPr lang="ko-KR" altLang="en-US" sz="1100" dirty="0">
              <a:solidFill>
                <a:srgbClr val="F2F2F2"/>
              </a:solidFill>
            </a:endParaRPr>
          </a:p>
        </p:txBody>
      </p:sp>
      <p:pic>
        <p:nvPicPr>
          <p:cNvPr id="6" name="그림 5">
            <a:extLst>
              <a:ext uri="{FF2B5EF4-FFF2-40B4-BE49-F238E27FC236}">
                <a16:creationId xmlns:a16="http://schemas.microsoft.com/office/drawing/2014/main" id="{AE7CD919-B2A7-4629-8CE1-DFCAD1623841}"/>
              </a:ext>
            </a:extLst>
          </p:cNvPr>
          <p:cNvPicPr>
            <a:picLocks noChangeAspect="1"/>
          </p:cNvPicPr>
          <p:nvPr/>
        </p:nvPicPr>
        <p:blipFill>
          <a:blip r:embed="rId2"/>
          <a:stretch>
            <a:fillRect/>
          </a:stretch>
        </p:blipFill>
        <p:spPr>
          <a:xfrm>
            <a:off x="6549998" y="2016502"/>
            <a:ext cx="4884924" cy="3066488"/>
          </a:xfrm>
          <a:prstGeom prst="rect">
            <a:avLst/>
          </a:prstGeom>
        </p:spPr>
      </p:pic>
      <p:grpSp>
        <p:nvGrpSpPr>
          <p:cNvPr id="9" name="그룹 8">
            <a:extLst>
              <a:ext uri="{FF2B5EF4-FFF2-40B4-BE49-F238E27FC236}">
                <a16:creationId xmlns:a16="http://schemas.microsoft.com/office/drawing/2014/main" id="{A0BB8028-26CA-4315-822A-1A9DCB0EA66A}"/>
              </a:ext>
            </a:extLst>
          </p:cNvPr>
          <p:cNvGrpSpPr/>
          <p:nvPr/>
        </p:nvGrpSpPr>
        <p:grpSpPr>
          <a:xfrm>
            <a:off x="483928" y="2007533"/>
            <a:ext cx="5342124" cy="3066488"/>
            <a:chOff x="483928" y="2106147"/>
            <a:chExt cx="5342124" cy="3677078"/>
          </a:xfrm>
        </p:grpSpPr>
        <p:pic>
          <p:nvPicPr>
            <p:cNvPr id="7" name="그림 6">
              <a:extLst>
                <a:ext uri="{FF2B5EF4-FFF2-40B4-BE49-F238E27FC236}">
                  <a16:creationId xmlns:a16="http://schemas.microsoft.com/office/drawing/2014/main" id="{F7FBC353-15E4-42E7-9CF9-AD349287B892}"/>
                </a:ext>
              </a:extLst>
            </p:cNvPr>
            <p:cNvPicPr>
              <a:picLocks noChangeAspect="1"/>
            </p:cNvPicPr>
            <p:nvPr/>
          </p:nvPicPr>
          <p:blipFill>
            <a:blip r:embed="rId3"/>
            <a:stretch>
              <a:fillRect/>
            </a:stretch>
          </p:blipFill>
          <p:spPr>
            <a:xfrm>
              <a:off x="483928" y="2106147"/>
              <a:ext cx="5342124" cy="1851199"/>
            </a:xfrm>
            <a:prstGeom prst="rect">
              <a:avLst/>
            </a:prstGeom>
          </p:spPr>
        </p:pic>
        <p:pic>
          <p:nvPicPr>
            <p:cNvPr id="8" name="그림 7">
              <a:extLst>
                <a:ext uri="{FF2B5EF4-FFF2-40B4-BE49-F238E27FC236}">
                  <a16:creationId xmlns:a16="http://schemas.microsoft.com/office/drawing/2014/main" id="{A022EAA1-5C17-481C-BEF4-DB11C51DBBE1}"/>
                </a:ext>
              </a:extLst>
            </p:cNvPr>
            <p:cNvPicPr>
              <a:picLocks noChangeAspect="1"/>
            </p:cNvPicPr>
            <p:nvPr/>
          </p:nvPicPr>
          <p:blipFill>
            <a:blip r:embed="rId4"/>
            <a:stretch>
              <a:fillRect/>
            </a:stretch>
          </p:blipFill>
          <p:spPr>
            <a:xfrm>
              <a:off x="483928" y="3957346"/>
              <a:ext cx="5342124" cy="1825879"/>
            </a:xfrm>
            <a:prstGeom prst="rect">
              <a:avLst/>
            </a:prstGeom>
          </p:spPr>
        </p:pic>
      </p:grpSp>
      <p:sp>
        <p:nvSpPr>
          <p:cNvPr id="15" name="TextBox 14">
            <a:extLst>
              <a:ext uri="{FF2B5EF4-FFF2-40B4-BE49-F238E27FC236}">
                <a16:creationId xmlns:a16="http://schemas.microsoft.com/office/drawing/2014/main" id="{7B11B20C-555F-4B12-B46E-2789142E373B}"/>
              </a:ext>
            </a:extLst>
          </p:cNvPr>
          <p:cNvSpPr txBox="1"/>
          <p:nvPr/>
        </p:nvSpPr>
        <p:spPr>
          <a:xfrm>
            <a:off x="5410540" y="6009848"/>
            <a:ext cx="775110" cy="261610"/>
          </a:xfrm>
          <a:prstGeom prst="rect">
            <a:avLst/>
          </a:prstGeom>
          <a:noFill/>
        </p:spPr>
        <p:txBody>
          <a:bodyPr wrap="square" rtlCol="0">
            <a:spAutoFit/>
          </a:bodyPr>
          <a:lstStyle/>
          <a:p>
            <a:r>
              <a:rPr lang="en-US" altLang="ko-KR" sz="1100" dirty="0">
                <a:solidFill>
                  <a:srgbClr val="F2F2F2"/>
                </a:solidFill>
              </a:rPr>
              <a:t>&lt;result&gt;</a:t>
            </a:r>
            <a:endParaRPr lang="ko-KR" altLang="en-US" sz="1100" dirty="0">
              <a:solidFill>
                <a:srgbClr val="F2F2F2"/>
              </a:solidFill>
            </a:endParaRPr>
          </a:p>
        </p:txBody>
      </p:sp>
      <p:pic>
        <p:nvPicPr>
          <p:cNvPr id="10" name="그림 9">
            <a:extLst>
              <a:ext uri="{FF2B5EF4-FFF2-40B4-BE49-F238E27FC236}">
                <a16:creationId xmlns:a16="http://schemas.microsoft.com/office/drawing/2014/main" id="{22D56F27-D3F7-4354-92D8-CD046E0D7A0C}"/>
              </a:ext>
            </a:extLst>
          </p:cNvPr>
          <p:cNvPicPr>
            <a:picLocks noChangeAspect="1"/>
          </p:cNvPicPr>
          <p:nvPr/>
        </p:nvPicPr>
        <p:blipFill rotWithShape="1">
          <a:blip r:embed="rId5"/>
          <a:srcRect l="32710" t="37370" r="50033" b="30083"/>
          <a:stretch/>
        </p:blipFill>
        <p:spPr>
          <a:xfrm>
            <a:off x="5172993" y="4586030"/>
            <a:ext cx="1377836" cy="1461735"/>
          </a:xfrm>
          <a:prstGeom prst="rect">
            <a:avLst/>
          </a:prstGeom>
        </p:spPr>
      </p:pic>
    </p:spTree>
    <p:extLst>
      <p:ext uri="{BB962C8B-B14F-4D97-AF65-F5344CB8AC3E}">
        <p14:creationId xmlns:p14="http://schemas.microsoft.com/office/powerpoint/2010/main" val="3207518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294965"/>
            <a:ext cx="11141765" cy="39648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25</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015663"/>
          </a:xfrm>
          <a:prstGeom prst="rect">
            <a:avLst/>
          </a:prstGeom>
        </p:spPr>
        <p:txBody>
          <a:bodyPr wrap="square">
            <a:spAutoFit/>
          </a:bodyPr>
          <a:lstStyle/>
          <a:p>
            <a:r>
              <a:rPr lang="en-US" altLang="ko-KR" sz="2000">
                <a:solidFill>
                  <a:srgbClr val="000000"/>
                </a:solidFill>
                <a:latin typeface="Noto Sans"/>
              </a:rPr>
              <a:t>For based </a:t>
            </a:r>
            <a:r>
              <a:rPr lang="en-US" altLang="ko-KR" sz="2000" dirty="0">
                <a:solidFill>
                  <a:srgbClr val="000000"/>
                </a:solidFill>
                <a:latin typeface="Noto Sans"/>
              </a:rPr>
              <a:t>on user data received from the main page, we collect aviation data that is most similar to the aviation data user entered. In the query below, the data is searched in the database for about three days and three times after matching the entered date with the 'datetime' type variable.</a:t>
            </a:r>
          </a:p>
        </p:txBody>
      </p:sp>
      <p:pic>
        <p:nvPicPr>
          <p:cNvPr id="10" name="그림 9">
            <a:extLst>
              <a:ext uri="{FF2B5EF4-FFF2-40B4-BE49-F238E27FC236}">
                <a16:creationId xmlns:a16="http://schemas.microsoft.com/office/drawing/2014/main" id="{1D8C7D1F-A1F2-4E9D-85EE-F2BF342A5A26}"/>
              </a:ext>
            </a:extLst>
          </p:cNvPr>
          <p:cNvPicPr>
            <a:picLocks noChangeAspect="1"/>
          </p:cNvPicPr>
          <p:nvPr/>
        </p:nvPicPr>
        <p:blipFill>
          <a:blip r:embed="rId2"/>
          <a:stretch>
            <a:fillRect/>
          </a:stretch>
        </p:blipFill>
        <p:spPr>
          <a:xfrm>
            <a:off x="642732" y="2385207"/>
            <a:ext cx="6398142" cy="3558393"/>
          </a:xfrm>
          <a:prstGeom prst="rect">
            <a:avLst/>
          </a:prstGeom>
        </p:spPr>
      </p:pic>
      <p:pic>
        <p:nvPicPr>
          <p:cNvPr id="13" name="그림 12" descr="스크린샷이(가) 표시된 사진&#10;&#10;자동 생성된 설명">
            <a:extLst>
              <a:ext uri="{FF2B5EF4-FFF2-40B4-BE49-F238E27FC236}">
                <a16:creationId xmlns:a16="http://schemas.microsoft.com/office/drawing/2014/main" id="{33BE235F-372E-4A0D-9538-3BDDE55ABE0B}"/>
              </a:ext>
            </a:extLst>
          </p:cNvPr>
          <p:cNvPicPr>
            <a:picLocks noChangeAspect="1"/>
          </p:cNvPicPr>
          <p:nvPr/>
        </p:nvPicPr>
        <p:blipFill>
          <a:blip r:embed="rId3"/>
          <a:stretch>
            <a:fillRect/>
          </a:stretch>
        </p:blipFill>
        <p:spPr>
          <a:xfrm>
            <a:off x="8157042" y="3250518"/>
            <a:ext cx="2682322" cy="2221024"/>
          </a:xfrm>
          <a:prstGeom prst="rect">
            <a:avLst/>
          </a:prstGeom>
        </p:spPr>
      </p:pic>
      <p:sp>
        <p:nvSpPr>
          <p:cNvPr id="15" name="TextBox 14">
            <a:extLst>
              <a:ext uri="{FF2B5EF4-FFF2-40B4-BE49-F238E27FC236}">
                <a16:creationId xmlns:a16="http://schemas.microsoft.com/office/drawing/2014/main" id="{8497E2BC-C8CE-4DCF-A526-738F34605B4E}"/>
              </a:ext>
            </a:extLst>
          </p:cNvPr>
          <p:cNvSpPr txBox="1"/>
          <p:nvPr/>
        </p:nvSpPr>
        <p:spPr>
          <a:xfrm>
            <a:off x="1654648" y="5943600"/>
            <a:ext cx="4127587" cy="261610"/>
          </a:xfrm>
          <a:prstGeom prst="rect">
            <a:avLst/>
          </a:prstGeom>
          <a:noFill/>
        </p:spPr>
        <p:txBody>
          <a:bodyPr wrap="square" rtlCol="0">
            <a:spAutoFit/>
          </a:bodyPr>
          <a:lstStyle/>
          <a:p>
            <a:r>
              <a:rPr lang="en-US" altLang="ko-KR" sz="1100" dirty="0">
                <a:solidFill>
                  <a:srgbClr val="F2F2F2"/>
                </a:solidFill>
              </a:rPr>
              <a:t>&lt;Code for making data table satisfied with the conditions&gt;</a:t>
            </a:r>
            <a:endParaRPr lang="ko-KR" altLang="en-US" sz="1100" dirty="0">
              <a:solidFill>
                <a:srgbClr val="F2F2F2"/>
              </a:solidFill>
            </a:endParaRPr>
          </a:p>
        </p:txBody>
      </p:sp>
      <p:sp>
        <p:nvSpPr>
          <p:cNvPr id="16" name="TextBox 15">
            <a:extLst>
              <a:ext uri="{FF2B5EF4-FFF2-40B4-BE49-F238E27FC236}">
                <a16:creationId xmlns:a16="http://schemas.microsoft.com/office/drawing/2014/main" id="{EB37B50C-784B-44AA-B9FF-0F64AE79CCB6}"/>
              </a:ext>
            </a:extLst>
          </p:cNvPr>
          <p:cNvSpPr txBox="1"/>
          <p:nvPr/>
        </p:nvSpPr>
        <p:spPr>
          <a:xfrm>
            <a:off x="8395595" y="5535316"/>
            <a:ext cx="2545634" cy="261610"/>
          </a:xfrm>
          <a:prstGeom prst="rect">
            <a:avLst/>
          </a:prstGeom>
          <a:noFill/>
        </p:spPr>
        <p:txBody>
          <a:bodyPr wrap="square" rtlCol="0">
            <a:spAutoFit/>
          </a:bodyPr>
          <a:lstStyle/>
          <a:p>
            <a:r>
              <a:rPr lang="en-US" altLang="ko-KR" sz="1100" dirty="0">
                <a:solidFill>
                  <a:srgbClr val="F2F2F2"/>
                </a:solidFill>
              </a:rPr>
              <a:t>&lt;code for printing result at table&gt;</a:t>
            </a:r>
            <a:endParaRPr lang="ko-KR" altLang="en-US" sz="1100" dirty="0">
              <a:solidFill>
                <a:srgbClr val="F2F2F2"/>
              </a:solidFill>
            </a:endParaRPr>
          </a:p>
        </p:txBody>
      </p:sp>
    </p:spTree>
    <p:extLst>
      <p:ext uri="{BB962C8B-B14F-4D97-AF65-F5344CB8AC3E}">
        <p14:creationId xmlns:p14="http://schemas.microsoft.com/office/powerpoint/2010/main" val="404207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972235"/>
            <a:ext cx="11141765" cy="4314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26</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707886"/>
          </a:xfrm>
          <a:prstGeom prst="rect">
            <a:avLst/>
          </a:prstGeom>
        </p:spPr>
        <p:txBody>
          <a:bodyPr wrap="square">
            <a:spAutoFit/>
          </a:bodyPr>
          <a:lstStyle/>
          <a:p>
            <a:r>
              <a:rPr lang="en-US" altLang="ko-KR" sz="2000" dirty="0">
                <a:solidFill>
                  <a:srgbClr val="000000"/>
                </a:solidFill>
                <a:latin typeface="Noto Sans"/>
              </a:rPr>
              <a:t>If there is no data generated through the previously executed query, we notify user that the data is not being viewed and send it back to the main homepage to enter the data again.</a:t>
            </a:r>
          </a:p>
        </p:txBody>
      </p:sp>
      <p:pic>
        <p:nvPicPr>
          <p:cNvPr id="9" name="그림 8">
            <a:extLst>
              <a:ext uri="{FF2B5EF4-FFF2-40B4-BE49-F238E27FC236}">
                <a16:creationId xmlns:a16="http://schemas.microsoft.com/office/drawing/2014/main" id="{E6C4E552-A0EB-4BD8-8B15-A94ED2EACD9E}"/>
              </a:ext>
            </a:extLst>
          </p:cNvPr>
          <p:cNvPicPr>
            <a:picLocks noChangeAspect="1"/>
          </p:cNvPicPr>
          <p:nvPr/>
        </p:nvPicPr>
        <p:blipFill>
          <a:blip r:embed="rId2"/>
          <a:stretch>
            <a:fillRect/>
          </a:stretch>
        </p:blipFill>
        <p:spPr>
          <a:xfrm>
            <a:off x="546653" y="2699183"/>
            <a:ext cx="5710712" cy="2713855"/>
          </a:xfrm>
          <a:prstGeom prst="rect">
            <a:avLst/>
          </a:prstGeom>
        </p:spPr>
      </p:pic>
      <p:sp>
        <p:nvSpPr>
          <p:cNvPr id="13" name="TextBox 12">
            <a:extLst>
              <a:ext uri="{FF2B5EF4-FFF2-40B4-BE49-F238E27FC236}">
                <a16:creationId xmlns:a16="http://schemas.microsoft.com/office/drawing/2014/main" id="{199668C1-C388-4B29-BDDC-9ED53A75B090}"/>
              </a:ext>
            </a:extLst>
          </p:cNvPr>
          <p:cNvSpPr txBox="1"/>
          <p:nvPr/>
        </p:nvSpPr>
        <p:spPr>
          <a:xfrm>
            <a:off x="2640651" y="5535316"/>
            <a:ext cx="1253776" cy="261610"/>
          </a:xfrm>
          <a:prstGeom prst="rect">
            <a:avLst/>
          </a:prstGeom>
          <a:noFill/>
        </p:spPr>
        <p:txBody>
          <a:bodyPr wrap="square" rtlCol="0">
            <a:spAutoFit/>
          </a:bodyPr>
          <a:lstStyle/>
          <a:p>
            <a:r>
              <a:rPr lang="en-US" altLang="ko-KR" sz="1100" dirty="0">
                <a:solidFill>
                  <a:srgbClr val="F2F2F2"/>
                </a:solidFill>
              </a:rPr>
              <a:t>&lt;</a:t>
            </a:r>
            <a:r>
              <a:rPr lang="en-US" altLang="ko-KR" sz="1100" dirty="0" err="1">
                <a:solidFill>
                  <a:srgbClr val="F2F2F2"/>
                </a:solidFill>
              </a:rPr>
              <a:t>flightno.php</a:t>
            </a:r>
            <a:r>
              <a:rPr lang="en-US" altLang="ko-KR" sz="1100" dirty="0">
                <a:solidFill>
                  <a:srgbClr val="F2F2F2"/>
                </a:solidFill>
              </a:rPr>
              <a:t>&gt;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33C356AC-84AF-442C-B540-DF0AA2BC2C64}"/>
              </a:ext>
            </a:extLst>
          </p:cNvPr>
          <p:cNvSpPr txBox="1"/>
          <p:nvPr/>
        </p:nvSpPr>
        <p:spPr>
          <a:xfrm>
            <a:off x="9032486" y="5535316"/>
            <a:ext cx="1253776" cy="261610"/>
          </a:xfrm>
          <a:prstGeom prst="rect">
            <a:avLst/>
          </a:prstGeom>
          <a:noFill/>
        </p:spPr>
        <p:txBody>
          <a:bodyPr wrap="square" rtlCol="0">
            <a:spAutoFit/>
          </a:bodyPr>
          <a:lstStyle/>
          <a:p>
            <a:r>
              <a:rPr lang="en-US" altLang="ko-KR" sz="1100" dirty="0">
                <a:solidFill>
                  <a:srgbClr val="F2F2F2"/>
                </a:solidFill>
              </a:rPr>
              <a:t>&lt;result&gt;</a:t>
            </a:r>
            <a:endParaRPr lang="ko-KR" altLang="en-US" sz="1100" dirty="0">
              <a:solidFill>
                <a:srgbClr val="F2F2F2"/>
              </a:solidFill>
            </a:endParaRPr>
          </a:p>
        </p:txBody>
      </p:sp>
      <p:pic>
        <p:nvPicPr>
          <p:cNvPr id="6" name="그림 5">
            <a:extLst>
              <a:ext uri="{FF2B5EF4-FFF2-40B4-BE49-F238E27FC236}">
                <a16:creationId xmlns:a16="http://schemas.microsoft.com/office/drawing/2014/main" id="{D99A8510-896D-464C-BC7F-10A7C198DC23}"/>
              </a:ext>
            </a:extLst>
          </p:cNvPr>
          <p:cNvPicPr>
            <a:picLocks noChangeAspect="1"/>
          </p:cNvPicPr>
          <p:nvPr/>
        </p:nvPicPr>
        <p:blipFill rotWithShape="1">
          <a:blip r:embed="rId3"/>
          <a:srcRect l="6875" t="4445" r="1250" b="7315"/>
          <a:stretch/>
        </p:blipFill>
        <p:spPr>
          <a:xfrm>
            <a:off x="6433735" y="2699183"/>
            <a:ext cx="4920065" cy="2713855"/>
          </a:xfrm>
          <a:prstGeom prst="rect">
            <a:avLst/>
          </a:prstGeom>
        </p:spPr>
      </p:pic>
    </p:spTree>
    <p:extLst>
      <p:ext uri="{BB962C8B-B14F-4D97-AF65-F5344CB8AC3E}">
        <p14:creationId xmlns:p14="http://schemas.microsoft.com/office/powerpoint/2010/main" val="332083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361673"/>
            <a:ext cx="11141765" cy="38981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a:solidFill>
                  <a:schemeClr val="accent2">
                    <a:lumMod val="50000"/>
                  </a:schemeClr>
                </a:solidFill>
                <a:latin typeface="Calibri" panose="020F0502020204030204" pitchFamily="34" charset="0"/>
                <a:cs typeface="Calibri" panose="020F0502020204030204" pitchFamily="34" charset="0"/>
              </a:rPr>
              <a:t>How to show result using MySQL &amp; php </a:t>
            </a:r>
            <a:endParaRPr lang="en-US" altLang="ko-KR"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a:xfrm>
            <a:off x="8610600" y="6356350"/>
            <a:ext cx="2743200" cy="365125"/>
          </a:xfrm>
        </p:spPr>
        <p:txBody>
          <a:bodyPr/>
          <a:lstStyle/>
          <a:p>
            <a:fld id="{C148ECED-AA15-43FA-AAA0-27A2B56E033B}" type="slidenum">
              <a:rPr lang="ko-KR" altLang="en-US" smtClean="0"/>
              <a:t>27</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015663"/>
          </a:xfrm>
          <a:prstGeom prst="rect">
            <a:avLst/>
          </a:prstGeom>
        </p:spPr>
        <p:txBody>
          <a:bodyPr wrap="square">
            <a:spAutoFit/>
          </a:bodyPr>
          <a:lstStyle/>
          <a:p>
            <a:r>
              <a:rPr lang="en-US" altLang="ko-KR" sz="2000" dirty="0">
                <a:solidFill>
                  <a:srgbClr val="000000"/>
                </a:solidFill>
                <a:latin typeface="Noto Sans"/>
              </a:rPr>
              <a:t>If there is a data at generated through the previously executed query, we count the number of delay column is yes, and count group of time bound. For these, we calculate rate of delay, which the number of delay upper 30 minutes divide total number and print top 3 of delay reason and delay time group. </a:t>
            </a:r>
          </a:p>
        </p:txBody>
      </p:sp>
      <p:pic>
        <p:nvPicPr>
          <p:cNvPr id="12" name="그림 11" descr="스크린샷이(가) 표시된 사진&#10;&#10;자동 생성된 설명">
            <a:extLst>
              <a:ext uri="{FF2B5EF4-FFF2-40B4-BE49-F238E27FC236}">
                <a16:creationId xmlns:a16="http://schemas.microsoft.com/office/drawing/2014/main" id="{A1DC1F10-6FC8-4D47-B4B2-AF10A1427673}"/>
              </a:ext>
            </a:extLst>
          </p:cNvPr>
          <p:cNvPicPr>
            <a:picLocks noChangeAspect="1"/>
          </p:cNvPicPr>
          <p:nvPr/>
        </p:nvPicPr>
        <p:blipFill>
          <a:blip r:embed="rId2"/>
          <a:stretch>
            <a:fillRect/>
          </a:stretch>
        </p:blipFill>
        <p:spPr>
          <a:xfrm>
            <a:off x="7080019" y="2911998"/>
            <a:ext cx="3634168" cy="2656427"/>
          </a:xfrm>
          <a:prstGeom prst="rect">
            <a:avLst/>
          </a:prstGeom>
        </p:spPr>
      </p:pic>
      <p:pic>
        <p:nvPicPr>
          <p:cNvPr id="7" name="그림 6" descr="스크린샷이(가) 표시된 사진&#10;&#10;자동 생성된 설명">
            <a:extLst>
              <a:ext uri="{FF2B5EF4-FFF2-40B4-BE49-F238E27FC236}">
                <a16:creationId xmlns:a16="http://schemas.microsoft.com/office/drawing/2014/main" id="{E5B2C24E-A664-4123-B52B-58C418CB8413}"/>
              </a:ext>
            </a:extLst>
          </p:cNvPr>
          <p:cNvPicPr>
            <a:picLocks noChangeAspect="1"/>
          </p:cNvPicPr>
          <p:nvPr/>
        </p:nvPicPr>
        <p:blipFill>
          <a:blip r:embed="rId3"/>
          <a:stretch>
            <a:fillRect/>
          </a:stretch>
        </p:blipFill>
        <p:spPr>
          <a:xfrm>
            <a:off x="483928" y="3231413"/>
            <a:ext cx="4930754" cy="2221025"/>
          </a:xfrm>
          <a:prstGeom prst="rect">
            <a:avLst/>
          </a:prstGeom>
        </p:spPr>
      </p:pic>
      <p:sp>
        <p:nvSpPr>
          <p:cNvPr id="61" name="TextBox 60">
            <a:extLst>
              <a:ext uri="{FF2B5EF4-FFF2-40B4-BE49-F238E27FC236}">
                <a16:creationId xmlns:a16="http://schemas.microsoft.com/office/drawing/2014/main" id="{4AF9D288-454F-42B5-BE5F-7BEDAC0F6161}"/>
              </a:ext>
            </a:extLst>
          </p:cNvPr>
          <p:cNvSpPr txBox="1"/>
          <p:nvPr/>
        </p:nvSpPr>
        <p:spPr>
          <a:xfrm>
            <a:off x="2323555" y="5464386"/>
            <a:ext cx="1663876" cy="261610"/>
          </a:xfrm>
          <a:prstGeom prst="rect">
            <a:avLst/>
          </a:prstGeom>
          <a:noFill/>
        </p:spPr>
        <p:txBody>
          <a:bodyPr wrap="square" rtlCol="0">
            <a:spAutoFit/>
          </a:bodyPr>
          <a:lstStyle/>
          <a:p>
            <a:r>
              <a:rPr lang="en-US" altLang="ko-KR" sz="1100" dirty="0">
                <a:solidFill>
                  <a:srgbClr val="F2F2F2"/>
                </a:solidFill>
              </a:rPr>
              <a:t>&lt;code for pre-work&gt;</a:t>
            </a:r>
            <a:endParaRPr lang="ko-KR" altLang="en-US" sz="1100" dirty="0">
              <a:solidFill>
                <a:srgbClr val="F2F2F2"/>
              </a:solidFill>
            </a:endParaRPr>
          </a:p>
        </p:txBody>
      </p:sp>
      <p:sp>
        <p:nvSpPr>
          <p:cNvPr id="65" name="TextBox 64">
            <a:extLst>
              <a:ext uri="{FF2B5EF4-FFF2-40B4-BE49-F238E27FC236}">
                <a16:creationId xmlns:a16="http://schemas.microsoft.com/office/drawing/2014/main" id="{24046231-FB6D-4B0D-8445-ECE1E19B9C72}"/>
              </a:ext>
            </a:extLst>
          </p:cNvPr>
          <p:cNvSpPr txBox="1"/>
          <p:nvPr/>
        </p:nvSpPr>
        <p:spPr>
          <a:xfrm>
            <a:off x="7797432" y="5568425"/>
            <a:ext cx="2682309" cy="261610"/>
          </a:xfrm>
          <a:prstGeom prst="rect">
            <a:avLst/>
          </a:prstGeom>
          <a:noFill/>
        </p:spPr>
        <p:txBody>
          <a:bodyPr wrap="square" rtlCol="0">
            <a:spAutoFit/>
          </a:bodyPr>
          <a:lstStyle/>
          <a:p>
            <a:r>
              <a:rPr lang="en-US" altLang="ko-KR" sz="1100" dirty="0">
                <a:solidFill>
                  <a:srgbClr val="F2F2F2"/>
                </a:solidFill>
              </a:rPr>
              <a:t>&lt;code for printing result at box&gt;</a:t>
            </a:r>
            <a:endParaRPr lang="ko-KR" altLang="en-US" sz="1100" dirty="0">
              <a:solidFill>
                <a:srgbClr val="F2F2F2"/>
              </a:solidFill>
            </a:endParaRPr>
          </a:p>
        </p:txBody>
      </p:sp>
    </p:spTree>
    <p:extLst>
      <p:ext uri="{BB962C8B-B14F-4D97-AF65-F5344CB8AC3E}">
        <p14:creationId xmlns:p14="http://schemas.microsoft.com/office/powerpoint/2010/main" val="2191243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917020"/>
            <a:ext cx="11141765" cy="43427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33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269558" y="232468"/>
            <a:ext cx="8712642"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MySQL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28</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707886"/>
          </a:xfrm>
          <a:prstGeom prst="rect">
            <a:avLst/>
          </a:prstGeom>
        </p:spPr>
        <p:txBody>
          <a:bodyPr wrap="square">
            <a:spAutoFit/>
          </a:bodyPr>
          <a:lstStyle/>
          <a:p>
            <a:r>
              <a:rPr lang="en-US" altLang="ko-KR" sz="2000" dirty="0">
                <a:solidFill>
                  <a:srgbClr val="000000"/>
                </a:solidFill>
                <a:latin typeface="Noto Sans"/>
              </a:rPr>
              <a:t>And these are the results of query that I explained earlier. This is the result of ‘</a:t>
            </a:r>
            <a:r>
              <a:rPr lang="ko-KR" altLang="en-US" sz="2000" dirty="0">
                <a:solidFill>
                  <a:srgbClr val="000000"/>
                </a:solidFill>
                <a:latin typeface="Noto Sans"/>
              </a:rPr>
              <a:t>김해</a:t>
            </a:r>
            <a:r>
              <a:rPr lang="en-US" altLang="ko-KR" sz="2000" dirty="0">
                <a:solidFill>
                  <a:srgbClr val="000000"/>
                </a:solidFill>
                <a:latin typeface="Noto Sans"/>
              </a:rPr>
              <a:t>‘ to ‘</a:t>
            </a:r>
            <a:r>
              <a:rPr lang="ko-KR" altLang="en-US" sz="2000" dirty="0">
                <a:solidFill>
                  <a:srgbClr val="000000"/>
                </a:solidFill>
                <a:latin typeface="Noto Sans"/>
              </a:rPr>
              <a:t>제주</a:t>
            </a:r>
            <a:r>
              <a:rPr lang="en-US" altLang="ko-KR" sz="2000" dirty="0">
                <a:solidFill>
                  <a:srgbClr val="000000"/>
                </a:solidFill>
                <a:latin typeface="Noto Sans"/>
              </a:rPr>
              <a:t>’ at 04/05/2018 3pm. </a:t>
            </a:r>
          </a:p>
        </p:txBody>
      </p:sp>
      <p:pic>
        <p:nvPicPr>
          <p:cNvPr id="6" name="그림 5">
            <a:extLst>
              <a:ext uri="{FF2B5EF4-FFF2-40B4-BE49-F238E27FC236}">
                <a16:creationId xmlns:a16="http://schemas.microsoft.com/office/drawing/2014/main" id="{E2F48238-A49A-4763-A873-5BD4AD4B8FAC}"/>
              </a:ext>
            </a:extLst>
          </p:cNvPr>
          <p:cNvPicPr>
            <a:picLocks noChangeAspect="1"/>
          </p:cNvPicPr>
          <p:nvPr/>
        </p:nvPicPr>
        <p:blipFill>
          <a:blip r:embed="rId2"/>
          <a:stretch>
            <a:fillRect/>
          </a:stretch>
        </p:blipFill>
        <p:spPr>
          <a:xfrm>
            <a:off x="2296689" y="4077112"/>
            <a:ext cx="7978149" cy="1589009"/>
          </a:xfrm>
          <a:prstGeom prst="rect">
            <a:avLst/>
          </a:prstGeom>
        </p:spPr>
      </p:pic>
      <p:pic>
        <p:nvPicPr>
          <p:cNvPr id="8" name="그림 7">
            <a:extLst>
              <a:ext uri="{FF2B5EF4-FFF2-40B4-BE49-F238E27FC236}">
                <a16:creationId xmlns:a16="http://schemas.microsoft.com/office/drawing/2014/main" id="{24DDD89B-54CC-446A-8AD8-DF8FD7EA8FD2}"/>
              </a:ext>
            </a:extLst>
          </p:cNvPr>
          <p:cNvPicPr>
            <a:picLocks noChangeAspect="1"/>
          </p:cNvPicPr>
          <p:nvPr/>
        </p:nvPicPr>
        <p:blipFill>
          <a:blip r:embed="rId3"/>
          <a:stretch>
            <a:fillRect/>
          </a:stretch>
        </p:blipFill>
        <p:spPr>
          <a:xfrm>
            <a:off x="2578602" y="2293949"/>
            <a:ext cx="7152587" cy="1123389"/>
          </a:xfrm>
          <a:prstGeom prst="rect">
            <a:avLst/>
          </a:prstGeom>
        </p:spPr>
      </p:pic>
      <p:sp>
        <p:nvSpPr>
          <p:cNvPr id="15" name="TextBox 14">
            <a:extLst>
              <a:ext uri="{FF2B5EF4-FFF2-40B4-BE49-F238E27FC236}">
                <a16:creationId xmlns:a16="http://schemas.microsoft.com/office/drawing/2014/main" id="{AB244D2A-1D68-409B-97BC-72BBFFDBF36F}"/>
              </a:ext>
            </a:extLst>
          </p:cNvPr>
          <p:cNvSpPr txBox="1"/>
          <p:nvPr/>
        </p:nvSpPr>
        <p:spPr>
          <a:xfrm>
            <a:off x="5625878" y="3452563"/>
            <a:ext cx="1734145" cy="261610"/>
          </a:xfrm>
          <a:prstGeom prst="rect">
            <a:avLst/>
          </a:prstGeom>
          <a:noFill/>
        </p:spPr>
        <p:txBody>
          <a:bodyPr wrap="square" rtlCol="0">
            <a:spAutoFit/>
          </a:bodyPr>
          <a:lstStyle/>
          <a:p>
            <a:r>
              <a:rPr lang="en-US" altLang="ko-KR" sz="1100" dirty="0">
                <a:solidFill>
                  <a:srgbClr val="F2F2F2"/>
                </a:solidFill>
              </a:rPr>
              <a:t>&lt;result of page-26&gt;</a:t>
            </a:r>
            <a:endParaRPr lang="ko-KR" altLang="en-US" sz="1100" dirty="0">
              <a:solidFill>
                <a:srgbClr val="F2F2F2"/>
              </a:solidFill>
            </a:endParaRPr>
          </a:p>
        </p:txBody>
      </p:sp>
      <p:sp>
        <p:nvSpPr>
          <p:cNvPr id="16" name="TextBox 15">
            <a:extLst>
              <a:ext uri="{FF2B5EF4-FFF2-40B4-BE49-F238E27FC236}">
                <a16:creationId xmlns:a16="http://schemas.microsoft.com/office/drawing/2014/main" id="{0E497830-0708-489E-8ED2-5C5B39AA8879}"/>
              </a:ext>
            </a:extLst>
          </p:cNvPr>
          <p:cNvSpPr txBox="1"/>
          <p:nvPr/>
        </p:nvSpPr>
        <p:spPr>
          <a:xfrm>
            <a:off x="5625878" y="5697770"/>
            <a:ext cx="1685364" cy="261610"/>
          </a:xfrm>
          <a:prstGeom prst="rect">
            <a:avLst/>
          </a:prstGeom>
          <a:noFill/>
        </p:spPr>
        <p:txBody>
          <a:bodyPr wrap="square" rtlCol="0">
            <a:spAutoFit/>
          </a:bodyPr>
          <a:lstStyle/>
          <a:p>
            <a:r>
              <a:rPr lang="en-US" altLang="ko-KR" sz="1100" dirty="0">
                <a:solidFill>
                  <a:srgbClr val="F2F2F2"/>
                </a:solidFill>
              </a:rPr>
              <a:t>&lt;result of page-24&gt;</a:t>
            </a:r>
            <a:endParaRPr lang="ko-KR" altLang="en-US" sz="1100" dirty="0">
              <a:solidFill>
                <a:srgbClr val="F2F2F2"/>
              </a:solidFill>
            </a:endParaRPr>
          </a:p>
        </p:txBody>
      </p:sp>
    </p:spTree>
    <p:extLst>
      <p:ext uri="{BB962C8B-B14F-4D97-AF65-F5344CB8AC3E}">
        <p14:creationId xmlns:p14="http://schemas.microsoft.com/office/powerpoint/2010/main" val="1605558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2452922"/>
            <a:ext cx="11141765" cy="38068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192775"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29</a:t>
            </a:fld>
            <a:endParaRPr lang="ko-KR" altLang="en-US"/>
          </a:p>
        </p:txBody>
      </p:sp>
      <p:sp>
        <p:nvSpPr>
          <p:cNvPr id="14" name="직사각형 13">
            <a:extLst>
              <a:ext uri="{FF2B5EF4-FFF2-40B4-BE49-F238E27FC236}">
                <a16:creationId xmlns:a16="http://schemas.microsoft.com/office/drawing/2014/main" id="{A6372396-9F58-4BCC-A0AD-DB1D85020608}"/>
              </a:ext>
            </a:extLst>
          </p:cNvPr>
          <p:cNvSpPr/>
          <p:nvPr/>
        </p:nvSpPr>
        <p:spPr>
          <a:xfrm>
            <a:off x="483928" y="1191879"/>
            <a:ext cx="11065341" cy="1015663"/>
          </a:xfrm>
          <a:prstGeom prst="rect">
            <a:avLst/>
          </a:prstGeom>
        </p:spPr>
        <p:txBody>
          <a:bodyPr wrap="square">
            <a:spAutoFit/>
          </a:bodyPr>
          <a:lstStyle/>
          <a:p>
            <a:r>
              <a:rPr lang="en-US" altLang="ko-KR" sz="2000" dirty="0">
                <a:solidFill>
                  <a:srgbClr val="000000"/>
                </a:solidFill>
                <a:latin typeface="Noto Sans"/>
              </a:rPr>
              <a:t>And we show visualizations of data using Tableau in front of pages, through '</a:t>
            </a:r>
            <a:r>
              <a:rPr lang="en-US" altLang="ko-KR" sz="2000" dirty="0" err="1">
                <a:solidFill>
                  <a:srgbClr val="000000"/>
                </a:solidFill>
                <a:latin typeface="Noto Sans"/>
              </a:rPr>
              <a:t>airline.php</a:t>
            </a:r>
            <a:r>
              <a:rPr lang="en-US" altLang="ko-KR" sz="2000" dirty="0">
                <a:solidFill>
                  <a:srgbClr val="000000"/>
                </a:solidFill>
                <a:latin typeface="Noto Sans"/>
              </a:rPr>
              <a:t>’ , ‘</a:t>
            </a:r>
            <a:r>
              <a:rPr lang="en-US" altLang="ko-KR" sz="2000" dirty="0" err="1">
                <a:solidFill>
                  <a:srgbClr val="000000"/>
                </a:solidFill>
                <a:latin typeface="Noto Sans"/>
              </a:rPr>
              <a:t>airport.php</a:t>
            </a:r>
            <a:r>
              <a:rPr lang="en-US" altLang="ko-KR" sz="2000" dirty="0">
                <a:solidFill>
                  <a:srgbClr val="000000"/>
                </a:solidFill>
                <a:latin typeface="Noto Sans"/>
              </a:rPr>
              <a:t>’ , ‘</a:t>
            </a:r>
            <a:r>
              <a:rPr lang="en-US" altLang="ko-KR" sz="2000" dirty="0" err="1">
                <a:solidFill>
                  <a:srgbClr val="000000"/>
                </a:solidFill>
                <a:latin typeface="Noto Sans"/>
              </a:rPr>
              <a:t>delayreason.php</a:t>
            </a:r>
            <a:r>
              <a:rPr lang="en-US" altLang="ko-KR" sz="2000" dirty="0">
                <a:solidFill>
                  <a:srgbClr val="000000"/>
                </a:solidFill>
                <a:latin typeface="Noto Sans"/>
              </a:rPr>
              <a:t>’. For these, we upload visualizations ‘Tableau public server’ and call up the saved contents and show them on our homepage.</a:t>
            </a:r>
          </a:p>
        </p:txBody>
      </p:sp>
      <p:pic>
        <p:nvPicPr>
          <p:cNvPr id="7" name="그림 6">
            <a:extLst>
              <a:ext uri="{FF2B5EF4-FFF2-40B4-BE49-F238E27FC236}">
                <a16:creationId xmlns:a16="http://schemas.microsoft.com/office/drawing/2014/main" id="{017DD18D-F30D-4088-A8D4-8913CEECDF00}"/>
              </a:ext>
            </a:extLst>
          </p:cNvPr>
          <p:cNvPicPr>
            <a:picLocks noChangeAspect="1"/>
          </p:cNvPicPr>
          <p:nvPr/>
        </p:nvPicPr>
        <p:blipFill>
          <a:blip r:embed="rId2"/>
          <a:stretch>
            <a:fillRect/>
          </a:stretch>
        </p:blipFill>
        <p:spPr>
          <a:xfrm>
            <a:off x="546652" y="2876602"/>
            <a:ext cx="10835520" cy="2789519"/>
          </a:xfrm>
          <a:prstGeom prst="rect">
            <a:avLst/>
          </a:prstGeom>
        </p:spPr>
      </p:pic>
    </p:spTree>
    <p:extLst>
      <p:ext uri="{BB962C8B-B14F-4D97-AF65-F5344CB8AC3E}">
        <p14:creationId xmlns:p14="http://schemas.microsoft.com/office/powerpoint/2010/main" val="4110648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p:cNvSpPr/>
          <p:nvPr/>
        </p:nvSpPr>
        <p:spPr>
          <a:xfrm>
            <a:off x="4800600" y="1650360"/>
            <a:ext cx="2590800" cy="2590800"/>
          </a:xfrm>
          <a:prstGeom prst="ellipse">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2200639" y="4877553"/>
            <a:ext cx="7790722" cy="1077218"/>
          </a:xfrm>
          <a:prstGeom prst="rect">
            <a:avLst/>
          </a:prstGeom>
          <a:noFill/>
        </p:spPr>
        <p:txBody>
          <a:bodyPr wrap="none" rtlCol="0">
            <a:spAutoFit/>
          </a:bodyPr>
          <a:lstStyle/>
          <a:p>
            <a:pPr algn="ctr"/>
            <a:r>
              <a:rPr lang="en-US" altLang="ko-KR" sz="3200" dirty="0">
                <a:latin typeface="Calibri" panose="020F0502020204030204" pitchFamily="34" charset="0"/>
                <a:cs typeface="Calibri" panose="020F0502020204030204" pitchFamily="34" charset="0"/>
              </a:rPr>
              <a:t>Air traffic data produced at domestic airports </a:t>
            </a:r>
          </a:p>
          <a:p>
            <a:pPr algn="ctr"/>
            <a:r>
              <a:rPr lang="en-US" altLang="ko-KR" sz="3200" dirty="0">
                <a:latin typeface="Calibri" panose="020F0502020204030204" pitchFamily="34" charset="0"/>
                <a:cs typeface="Calibri" panose="020F0502020204030204" pitchFamily="34" charset="0"/>
              </a:rPr>
              <a:t>from January 2017 to June 2019. </a:t>
            </a:r>
            <a:r>
              <a:rPr lang="en-US" altLang="ko-KR" sz="2400" dirty="0">
                <a:latin typeface="Calibri" panose="020F0502020204030204" pitchFamily="34" charset="0"/>
                <a:cs typeface="Calibri" panose="020F0502020204030204" pitchFamily="34" charset="0"/>
              </a:rPr>
              <a:t>(total : 987,709) </a:t>
            </a:r>
            <a:endParaRPr lang="ko-KR" altLang="en-US" sz="2400" dirty="0">
              <a:latin typeface="Calibri" panose="020F0502020204030204" pitchFamily="34" charset="0"/>
              <a:cs typeface="Calibri" panose="020F0502020204030204" pitchFamily="34" charset="0"/>
            </a:endParaRPr>
          </a:p>
        </p:txBody>
      </p:sp>
      <p:pic>
        <p:nvPicPr>
          <p:cNvPr id="12" name="그림 11">
            <a:extLst>
              <a:ext uri="{FF2B5EF4-FFF2-40B4-BE49-F238E27FC236}">
                <a16:creationId xmlns:a16="http://schemas.microsoft.com/office/drawing/2014/main" id="{44902A4E-C466-4F0D-8325-7C6D6F31139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50584" y="2202812"/>
            <a:ext cx="1490832" cy="1490832"/>
          </a:xfrm>
          <a:prstGeom prst="rect">
            <a:avLst/>
          </a:prstGeom>
        </p:spPr>
      </p:pic>
      <p:sp>
        <p:nvSpPr>
          <p:cNvPr id="13" name="TextBox 12">
            <a:extLst>
              <a:ext uri="{FF2B5EF4-FFF2-40B4-BE49-F238E27FC236}">
                <a16:creationId xmlns:a16="http://schemas.microsoft.com/office/drawing/2014/main" id="{F89365A1-45B8-46FC-9B13-6C1B83AE4AA8}"/>
              </a:ext>
            </a:extLst>
          </p:cNvPr>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D85D3CF-8840-41D1-904C-67BBE5DCE285}"/>
              </a:ext>
            </a:extLst>
          </p:cNvPr>
          <p:cNvSpPr txBox="1"/>
          <p:nvPr/>
        </p:nvSpPr>
        <p:spPr>
          <a:xfrm>
            <a:off x="1250691" y="231189"/>
            <a:ext cx="4637360"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Basic Idea – Datasets</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4" name="슬라이드 번호 개체 틀 3">
            <a:extLst>
              <a:ext uri="{FF2B5EF4-FFF2-40B4-BE49-F238E27FC236}">
                <a16:creationId xmlns:a16="http://schemas.microsoft.com/office/drawing/2014/main" id="{7DFC2CCA-4A9E-4B38-ADCA-320AF0C83224}"/>
              </a:ext>
            </a:extLst>
          </p:cNvPr>
          <p:cNvSpPr>
            <a:spLocks noGrp="1"/>
          </p:cNvSpPr>
          <p:nvPr>
            <p:ph type="sldNum" sz="quarter" idx="12"/>
          </p:nvPr>
        </p:nvSpPr>
        <p:spPr/>
        <p:txBody>
          <a:bodyPr/>
          <a:lstStyle/>
          <a:p>
            <a:fld id="{C148ECED-AA15-43FA-AAA0-27A2B56E033B}" type="slidenum">
              <a:rPr lang="ko-KR" altLang="en-US" smtClean="0"/>
              <a:t>3</a:t>
            </a:fld>
            <a:endParaRPr lang="ko-KR" altLang="en-US"/>
          </a:p>
        </p:txBody>
      </p:sp>
    </p:spTree>
    <p:extLst>
      <p:ext uri="{BB962C8B-B14F-4D97-AF65-F5344CB8AC3E}">
        <p14:creationId xmlns:p14="http://schemas.microsoft.com/office/powerpoint/2010/main" val="28570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591990"/>
            <a:ext cx="11141765" cy="46678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30</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airport.php</a:t>
            </a:r>
            <a:r>
              <a:rPr lang="en-US" altLang="ko-KR" sz="2000" dirty="0">
                <a:solidFill>
                  <a:srgbClr val="000000"/>
                </a:solidFill>
                <a:latin typeface="Noto Sans"/>
              </a:rPr>
              <a:t>’</a:t>
            </a:r>
          </a:p>
        </p:txBody>
      </p:sp>
      <p:pic>
        <p:nvPicPr>
          <p:cNvPr id="14" name="그림 13">
            <a:extLst>
              <a:ext uri="{FF2B5EF4-FFF2-40B4-BE49-F238E27FC236}">
                <a16:creationId xmlns:a16="http://schemas.microsoft.com/office/drawing/2014/main" id="{366B10D8-E186-476E-A203-DBF03F50919F}"/>
              </a:ext>
            </a:extLst>
          </p:cNvPr>
          <p:cNvPicPr>
            <a:picLocks noChangeAspect="1"/>
          </p:cNvPicPr>
          <p:nvPr/>
        </p:nvPicPr>
        <p:blipFill>
          <a:blip r:embed="rId2"/>
          <a:stretch>
            <a:fillRect/>
          </a:stretch>
        </p:blipFill>
        <p:spPr>
          <a:xfrm>
            <a:off x="546653" y="1654928"/>
            <a:ext cx="5085843" cy="4279708"/>
          </a:xfrm>
          <a:prstGeom prst="rect">
            <a:avLst/>
          </a:prstGeom>
        </p:spPr>
      </p:pic>
      <p:pic>
        <p:nvPicPr>
          <p:cNvPr id="15" name="그림 14">
            <a:extLst>
              <a:ext uri="{FF2B5EF4-FFF2-40B4-BE49-F238E27FC236}">
                <a16:creationId xmlns:a16="http://schemas.microsoft.com/office/drawing/2014/main" id="{7B703187-453E-4693-AE78-CD00E6314213}"/>
              </a:ext>
            </a:extLst>
          </p:cNvPr>
          <p:cNvPicPr>
            <a:picLocks noChangeAspect="1"/>
          </p:cNvPicPr>
          <p:nvPr/>
        </p:nvPicPr>
        <p:blipFill rotWithShape="1">
          <a:blip r:embed="rId3"/>
          <a:srcRect l="21323" t="18562" r="26911" b="8723"/>
          <a:stretch/>
        </p:blipFill>
        <p:spPr>
          <a:xfrm>
            <a:off x="5870260" y="1654926"/>
            <a:ext cx="5611980" cy="4279709"/>
          </a:xfrm>
          <a:prstGeom prst="rect">
            <a:avLst/>
          </a:prstGeom>
        </p:spPr>
      </p:pic>
      <p:sp>
        <p:nvSpPr>
          <p:cNvPr id="17" name="TextBox 16">
            <a:extLst>
              <a:ext uri="{FF2B5EF4-FFF2-40B4-BE49-F238E27FC236}">
                <a16:creationId xmlns:a16="http://schemas.microsoft.com/office/drawing/2014/main" id="{EC08B31B-93BD-42E7-A13C-7A176C2F98E6}"/>
              </a:ext>
            </a:extLst>
          </p:cNvPr>
          <p:cNvSpPr txBox="1"/>
          <p:nvPr/>
        </p:nvSpPr>
        <p:spPr>
          <a:xfrm>
            <a:off x="1654648" y="5934635"/>
            <a:ext cx="2594093" cy="261610"/>
          </a:xfrm>
          <a:prstGeom prst="rect">
            <a:avLst/>
          </a:prstGeom>
          <a:noFill/>
        </p:spPr>
        <p:txBody>
          <a:bodyPr wrap="square" rtlCol="0">
            <a:spAutoFit/>
          </a:bodyPr>
          <a:lstStyle/>
          <a:p>
            <a:r>
              <a:rPr lang="en-US" altLang="ko-KR" sz="1100" dirty="0">
                <a:solidFill>
                  <a:srgbClr val="F2F2F2"/>
                </a:solidFill>
              </a:rPr>
              <a:t>&lt;Delay Ratio and Time by Airport&gt;</a:t>
            </a:r>
            <a:endParaRPr lang="ko-KR" altLang="en-US" sz="1100" dirty="0">
              <a:solidFill>
                <a:srgbClr val="F2F2F2"/>
              </a:solidFill>
            </a:endParaRPr>
          </a:p>
        </p:txBody>
      </p:sp>
      <p:sp>
        <p:nvSpPr>
          <p:cNvPr id="18" name="TextBox 17">
            <a:extLst>
              <a:ext uri="{FF2B5EF4-FFF2-40B4-BE49-F238E27FC236}">
                <a16:creationId xmlns:a16="http://schemas.microsoft.com/office/drawing/2014/main" id="{A473EDA2-B244-4054-AE1D-36CA0118E286}"/>
              </a:ext>
            </a:extLst>
          </p:cNvPr>
          <p:cNvSpPr txBox="1"/>
          <p:nvPr/>
        </p:nvSpPr>
        <p:spPr>
          <a:xfrm>
            <a:off x="7517565" y="5934635"/>
            <a:ext cx="3500059" cy="261610"/>
          </a:xfrm>
          <a:prstGeom prst="rect">
            <a:avLst/>
          </a:prstGeom>
          <a:noFill/>
        </p:spPr>
        <p:txBody>
          <a:bodyPr wrap="square" rtlCol="0">
            <a:spAutoFit/>
          </a:bodyPr>
          <a:lstStyle/>
          <a:p>
            <a:r>
              <a:rPr lang="en-US" altLang="ko-KR" sz="1100" dirty="0">
                <a:solidFill>
                  <a:srgbClr val="F2F2F2"/>
                </a:solidFill>
              </a:rPr>
              <a:t>&lt;Delay Ratio and Time by Airport’s Airline&gt;</a:t>
            </a:r>
            <a:endParaRPr lang="ko-KR" altLang="en-US" sz="1100" dirty="0">
              <a:solidFill>
                <a:srgbClr val="F2F2F2"/>
              </a:solidFill>
            </a:endParaRPr>
          </a:p>
        </p:txBody>
      </p:sp>
      <p:sp>
        <p:nvSpPr>
          <p:cNvPr id="20" name="TextBox 19">
            <a:extLst>
              <a:ext uri="{FF2B5EF4-FFF2-40B4-BE49-F238E27FC236}">
                <a16:creationId xmlns:a16="http://schemas.microsoft.com/office/drawing/2014/main" id="{716AEEC5-51BD-4F5A-968C-BAC66030787B}"/>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189611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591990"/>
            <a:ext cx="11141765" cy="46678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31</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airport.php</a:t>
            </a:r>
            <a:r>
              <a:rPr lang="en-US" altLang="ko-KR" sz="2000" dirty="0">
                <a:solidFill>
                  <a:srgbClr val="000000"/>
                </a:solidFill>
                <a:latin typeface="Noto Sans"/>
              </a:rPr>
              <a:t>’</a:t>
            </a:r>
          </a:p>
        </p:txBody>
      </p:sp>
      <p:pic>
        <p:nvPicPr>
          <p:cNvPr id="6" name="그림 5">
            <a:extLst>
              <a:ext uri="{FF2B5EF4-FFF2-40B4-BE49-F238E27FC236}">
                <a16:creationId xmlns:a16="http://schemas.microsoft.com/office/drawing/2014/main" id="{9BB3FA2B-8C8F-487C-99CB-F722212D06F8}"/>
              </a:ext>
            </a:extLst>
          </p:cNvPr>
          <p:cNvPicPr>
            <a:picLocks noChangeAspect="1"/>
          </p:cNvPicPr>
          <p:nvPr/>
        </p:nvPicPr>
        <p:blipFill rotWithShape="1">
          <a:blip r:embed="rId2"/>
          <a:srcRect l="20368" t="20679" r="27059" b="5882"/>
          <a:stretch/>
        </p:blipFill>
        <p:spPr>
          <a:xfrm>
            <a:off x="483928" y="1685363"/>
            <a:ext cx="5396595" cy="4240307"/>
          </a:xfrm>
          <a:prstGeom prst="rect">
            <a:avLst/>
          </a:prstGeom>
        </p:spPr>
      </p:pic>
      <p:pic>
        <p:nvPicPr>
          <p:cNvPr id="7" name="그림 6">
            <a:extLst>
              <a:ext uri="{FF2B5EF4-FFF2-40B4-BE49-F238E27FC236}">
                <a16:creationId xmlns:a16="http://schemas.microsoft.com/office/drawing/2014/main" id="{08761D5E-94F6-4068-B09B-7A5F4FC705BE}"/>
              </a:ext>
            </a:extLst>
          </p:cNvPr>
          <p:cNvPicPr>
            <a:picLocks noChangeAspect="1"/>
          </p:cNvPicPr>
          <p:nvPr/>
        </p:nvPicPr>
        <p:blipFill rotWithShape="1">
          <a:blip r:embed="rId3"/>
          <a:srcRect l="20882" t="20785" r="26765" b="6013"/>
          <a:stretch/>
        </p:blipFill>
        <p:spPr>
          <a:xfrm>
            <a:off x="6059132" y="1685363"/>
            <a:ext cx="5391299" cy="4240307"/>
          </a:xfrm>
          <a:prstGeom prst="rect">
            <a:avLst/>
          </a:prstGeom>
        </p:spPr>
      </p:pic>
      <p:sp>
        <p:nvSpPr>
          <p:cNvPr id="13" name="TextBox 12">
            <a:extLst>
              <a:ext uri="{FF2B5EF4-FFF2-40B4-BE49-F238E27FC236}">
                <a16:creationId xmlns:a16="http://schemas.microsoft.com/office/drawing/2014/main" id="{ED1AC150-ED58-493A-B55D-FA4B59D9F8CE}"/>
              </a:ext>
            </a:extLst>
          </p:cNvPr>
          <p:cNvSpPr txBox="1"/>
          <p:nvPr/>
        </p:nvSpPr>
        <p:spPr>
          <a:xfrm>
            <a:off x="1488142" y="5961926"/>
            <a:ext cx="3863786" cy="261610"/>
          </a:xfrm>
          <a:prstGeom prst="rect">
            <a:avLst/>
          </a:prstGeom>
          <a:noFill/>
        </p:spPr>
        <p:txBody>
          <a:bodyPr wrap="square" rtlCol="0">
            <a:spAutoFit/>
          </a:bodyPr>
          <a:lstStyle/>
          <a:p>
            <a:r>
              <a:rPr lang="en-US" altLang="ko-KR" sz="1100" dirty="0">
                <a:solidFill>
                  <a:srgbClr val="F2F2F2"/>
                </a:solidFill>
              </a:rPr>
              <a:t>&lt;Delayed arrival Ratio and Time by Airport Airline&gt;</a:t>
            </a:r>
            <a:endParaRPr lang="ko-KR" altLang="en-US" sz="1100" dirty="0">
              <a:solidFill>
                <a:srgbClr val="F2F2F2"/>
              </a:solidFill>
            </a:endParaRPr>
          </a:p>
        </p:txBody>
      </p:sp>
      <p:sp>
        <p:nvSpPr>
          <p:cNvPr id="16" name="TextBox 15">
            <a:extLst>
              <a:ext uri="{FF2B5EF4-FFF2-40B4-BE49-F238E27FC236}">
                <a16:creationId xmlns:a16="http://schemas.microsoft.com/office/drawing/2014/main" id="{CB29F211-EE0D-4D40-B1BE-6B2A2C6AD555}"/>
              </a:ext>
            </a:extLst>
          </p:cNvPr>
          <p:cNvSpPr txBox="1"/>
          <p:nvPr/>
        </p:nvSpPr>
        <p:spPr>
          <a:xfrm>
            <a:off x="7584141" y="5961926"/>
            <a:ext cx="3863786" cy="261610"/>
          </a:xfrm>
          <a:prstGeom prst="rect">
            <a:avLst/>
          </a:prstGeom>
          <a:noFill/>
        </p:spPr>
        <p:txBody>
          <a:bodyPr wrap="square" rtlCol="0">
            <a:spAutoFit/>
          </a:bodyPr>
          <a:lstStyle/>
          <a:p>
            <a:r>
              <a:rPr lang="en-US" altLang="ko-KR" sz="1100" dirty="0">
                <a:solidFill>
                  <a:srgbClr val="F2F2F2"/>
                </a:solidFill>
              </a:rPr>
              <a:t>&lt;Delay Ratio by route by airport&gt;</a:t>
            </a:r>
            <a:endParaRPr lang="ko-KR" altLang="en-US" sz="1100" dirty="0">
              <a:solidFill>
                <a:srgbClr val="F2F2F2"/>
              </a:solidFill>
            </a:endParaRPr>
          </a:p>
        </p:txBody>
      </p:sp>
      <p:sp>
        <p:nvSpPr>
          <p:cNvPr id="17" name="TextBox 16">
            <a:extLst>
              <a:ext uri="{FF2B5EF4-FFF2-40B4-BE49-F238E27FC236}">
                <a16:creationId xmlns:a16="http://schemas.microsoft.com/office/drawing/2014/main" id="{DC26CDA1-ECD4-41F2-AEC5-AFB1E6CF5690}"/>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212320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591990"/>
            <a:ext cx="11141765" cy="46678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32</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airport.php</a:t>
            </a:r>
            <a:r>
              <a:rPr lang="en-US" altLang="ko-KR" sz="2000" dirty="0">
                <a:solidFill>
                  <a:srgbClr val="000000"/>
                </a:solidFill>
                <a:latin typeface="Noto Sans"/>
              </a:rPr>
              <a:t>’</a:t>
            </a:r>
          </a:p>
        </p:txBody>
      </p:sp>
      <p:pic>
        <p:nvPicPr>
          <p:cNvPr id="8" name="그림 7">
            <a:extLst>
              <a:ext uri="{FF2B5EF4-FFF2-40B4-BE49-F238E27FC236}">
                <a16:creationId xmlns:a16="http://schemas.microsoft.com/office/drawing/2014/main" id="{4C4867CF-8F35-4363-9BCE-CCC833E4B236}"/>
              </a:ext>
            </a:extLst>
          </p:cNvPr>
          <p:cNvPicPr>
            <a:picLocks noChangeAspect="1"/>
          </p:cNvPicPr>
          <p:nvPr/>
        </p:nvPicPr>
        <p:blipFill>
          <a:blip r:embed="rId2"/>
          <a:stretch>
            <a:fillRect/>
          </a:stretch>
        </p:blipFill>
        <p:spPr>
          <a:xfrm>
            <a:off x="483929" y="1695182"/>
            <a:ext cx="5283970" cy="4248418"/>
          </a:xfrm>
          <a:prstGeom prst="rect">
            <a:avLst/>
          </a:prstGeom>
        </p:spPr>
      </p:pic>
      <p:pic>
        <p:nvPicPr>
          <p:cNvPr id="9" name="그림 8">
            <a:extLst>
              <a:ext uri="{FF2B5EF4-FFF2-40B4-BE49-F238E27FC236}">
                <a16:creationId xmlns:a16="http://schemas.microsoft.com/office/drawing/2014/main" id="{6DEB5F38-6E27-43C7-98F8-BD190A472B6B}"/>
              </a:ext>
            </a:extLst>
          </p:cNvPr>
          <p:cNvPicPr>
            <a:picLocks noChangeAspect="1"/>
          </p:cNvPicPr>
          <p:nvPr/>
        </p:nvPicPr>
        <p:blipFill rotWithShape="1">
          <a:blip r:embed="rId3"/>
          <a:srcRect l="20957" t="21046" r="27352" b="6274"/>
          <a:stretch/>
        </p:blipFill>
        <p:spPr>
          <a:xfrm>
            <a:off x="6103172" y="1695182"/>
            <a:ext cx="5371652" cy="4248418"/>
          </a:xfrm>
          <a:prstGeom prst="rect">
            <a:avLst/>
          </a:prstGeom>
        </p:spPr>
      </p:pic>
      <p:sp>
        <p:nvSpPr>
          <p:cNvPr id="16" name="TextBox 15">
            <a:extLst>
              <a:ext uri="{FF2B5EF4-FFF2-40B4-BE49-F238E27FC236}">
                <a16:creationId xmlns:a16="http://schemas.microsoft.com/office/drawing/2014/main" id="{58465A7C-3C72-4A43-B6A6-B40F0EFF3C15}"/>
              </a:ext>
            </a:extLst>
          </p:cNvPr>
          <p:cNvSpPr txBox="1"/>
          <p:nvPr/>
        </p:nvSpPr>
        <p:spPr>
          <a:xfrm>
            <a:off x="1488142" y="5961926"/>
            <a:ext cx="3863786" cy="261610"/>
          </a:xfrm>
          <a:prstGeom prst="rect">
            <a:avLst/>
          </a:prstGeom>
          <a:noFill/>
        </p:spPr>
        <p:txBody>
          <a:bodyPr wrap="square" rtlCol="0">
            <a:spAutoFit/>
          </a:bodyPr>
          <a:lstStyle/>
          <a:p>
            <a:r>
              <a:rPr lang="en-US" altLang="ko-KR" sz="1100" dirty="0">
                <a:solidFill>
                  <a:srgbClr val="F2F2F2"/>
                </a:solidFill>
              </a:rPr>
              <a:t>&lt;Delay detail factor ratio by airport&gt;</a:t>
            </a:r>
            <a:endParaRPr lang="ko-KR" altLang="en-US" sz="1100" dirty="0">
              <a:solidFill>
                <a:srgbClr val="F2F2F2"/>
              </a:solidFill>
            </a:endParaRPr>
          </a:p>
        </p:txBody>
      </p:sp>
      <p:sp>
        <p:nvSpPr>
          <p:cNvPr id="17" name="TextBox 16">
            <a:extLst>
              <a:ext uri="{FF2B5EF4-FFF2-40B4-BE49-F238E27FC236}">
                <a16:creationId xmlns:a16="http://schemas.microsoft.com/office/drawing/2014/main" id="{CC62F1D3-B030-478F-A606-AC115C59DFFA}"/>
              </a:ext>
            </a:extLst>
          </p:cNvPr>
          <p:cNvSpPr txBox="1"/>
          <p:nvPr/>
        </p:nvSpPr>
        <p:spPr>
          <a:xfrm>
            <a:off x="6747308" y="5961926"/>
            <a:ext cx="4513726" cy="261610"/>
          </a:xfrm>
          <a:prstGeom prst="rect">
            <a:avLst/>
          </a:prstGeom>
          <a:noFill/>
        </p:spPr>
        <p:txBody>
          <a:bodyPr wrap="square" rtlCol="0">
            <a:spAutoFit/>
          </a:bodyPr>
          <a:lstStyle/>
          <a:p>
            <a:r>
              <a:rPr lang="en-US" altLang="ko-KR" sz="1100" dirty="0">
                <a:solidFill>
                  <a:srgbClr val="F2F2F2"/>
                </a:solidFill>
              </a:rPr>
              <a:t>&lt;Percentage of Delay &amp; Cancellation Factors Groups by Airport&gt;</a:t>
            </a:r>
            <a:endParaRPr lang="ko-KR" altLang="en-US" sz="1100" dirty="0">
              <a:solidFill>
                <a:srgbClr val="F2F2F2"/>
              </a:solidFill>
            </a:endParaRPr>
          </a:p>
        </p:txBody>
      </p:sp>
      <p:sp>
        <p:nvSpPr>
          <p:cNvPr id="18" name="TextBox 17">
            <a:extLst>
              <a:ext uri="{FF2B5EF4-FFF2-40B4-BE49-F238E27FC236}">
                <a16:creationId xmlns:a16="http://schemas.microsoft.com/office/drawing/2014/main" id="{1FA1265F-0A79-4853-AC5F-1D350DF8AD4B}"/>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10A86267-7ACF-46C9-8362-87CAD525C006}"/>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2924364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33</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airline.php</a:t>
            </a:r>
            <a:r>
              <a:rPr lang="en-US" altLang="ko-KR" sz="2000" dirty="0">
                <a:solidFill>
                  <a:srgbClr val="000000"/>
                </a:solidFill>
                <a:latin typeface="Noto Sans"/>
              </a:rPr>
              <a:t>’</a:t>
            </a:r>
          </a:p>
        </p:txBody>
      </p:sp>
      <p:pic>
        <p:nvPicPr>
          <p:cNvPr id="6" name="그림 5">
            <a:extLst>
              <a:ext uri="{FF2B5EF4-FFF2-40B4-BE49-F238E27FC236}">
                <a16:creationId xmlns:a16="http://schemas.microsoft.com/office/drawing/2014/main" id="{1C4DCD12-FD44-4DE7-9A03-79C4D9FDC0DF}"/>
              </a:ext>
            </a:extLst>
          </p:cNvPr>
          <p:cNvPicPr>
            <a:picLocks noChangeAspect="1"/>
          </p:cNvPicPr>
          <p:nvPr/>
        </p:nvPicPr>
        <p:blipFill>
          <a:blip r:embed="rId2"/>
          <a:stretch>
            <a:fillRect/>
          </a:stretch>
        </p:blipFill>
        <p:spPr>
          <a:xfrm>
            <a:off x="483928" y="1716820"/>
            <a:ext cx="5047296" cy="4224984"/>
          </a:xfrm>
          <a:prstGeom prst="rect">
            <a:avLst/>
          </a:prstGeom>
        </p:spPr>
      </p:pic>
      <p:pic>
        <p:nvPicPr>
          <p:cNvPr id="7" name="그림 6">
            <a:extLst>
              <a:ext uri="{FF2B5EF4-FFF2-40B4-BE49-F238E27FC236}">
                <a16:creationId xmlns:a16="http://schemas.microsoft.com/office/drawing/2014/main" id="{52B33C12-1ABE-4FA8-A21A-070975DFEDF3}"/>
              </a:ext>
            </a:extLst>
          </p:cNvPr>
          <p:cNvPicPr>
            <a:picLocks noChangeAspect="1"/>
          </p:cNvPicPr>
          <p:nvPr/>
        </p:nvPicPr>
        <p:blipFill>
          <a:blip r:embed="rId3"/>
          <a:stretch>
            <a:fillRect/>
          </a:stretch>
        </p:blipFill>
        <p:spPr>
          <a:xfrm>
            <a:off x="6086952" y="1716820"/>
            <a:ext cx="5047295" cy="4224984"/>
          </a:xfrm>
          <a:prstGeom prst="rect">
            <a:avLst/>
          </a:prstGeom>
        </p:spPr>
      </p:pic>
      <p:sp>
        <p:nvSpPr>
          <p:cNvPr id="13" name="TextBox 12">
            <a:extLst>
              <a:ext uri="{FF2B5EF4-FFF2-40B4-BE49-F238E27FC236}">
                <a16:creationId xmlns:a16="http://schemas.microsoft.com/office/drawing/2014/main" id="{1869AC95-5F64-49F0-9F70-B2FDCC0E16DF}"/>
              </a:ext>
            </a:extLst>
          </p:cNvPr>
          <p:cNvSpPr txBox="1"/>
          <p:nvPr/>
        </p:nvSpPr>
        <p:spPr>
          <a:xfrm>
            <a:off x="1246097" y="5961926"/>
            <a:ext cx="3863786" cy="261610"/>
          </a:xfrm>
          <a:prstGeom prst="rect">
            <a:avLst/>
          </a:prstGeom>
          <a:noFill/>
        </p:spPr>
        <p:txBody>
          <a:bodyPr wrap="square" rtlCol="0">
            <a:spAutoFit/>
          </a:bodyPr>
          <a:lstStyle/>
          <a:p>
            <a:r>
              <a:rPr lang="en-US" altLang="ko-KR" sz="1100" dirty="0">
                <a:solidFill>
                  <a:srgbClr val="F2F2F2"/>
                </a:solidFill>
              </a:rPr>
              <a:t>&lt;Airline Usage Rate &amp; Delay Rate and Time by Airline&gt;</a:t>
            </a:r>
            <a:endParaRPr lang="ko-KR" altLang="en-US" sz="1100" dirty="0">
              <a:solidFill>
                <a:srgbClr val="F2F2F2"/>
              </a:solidFill>
            </a:endParaRPr>
          </a:p>
        </p:txBody>
      </p:sp>
      <p:sp>
        <p:nvSpPr>
          <p:cNvPr id="14" name="TextBox 13">
            <a:extLst>
              <a:ext uri="{FF2B5EF4-FFF2-40B4-BE49-F238E27FC236}">
                <a16:creationId xmlns:a16="http://schemas.microsoft.com/office/drawing/2014/main" id="{978FF34E-ADF5-49C8-997E-BA1BE0CE3D48}"/>
              </a:ext>
            </a:extLst>
          </p:cNvPr>
          <p:cNvSpPr txBox="1"/>
          <p:nvPr/>
        </p:nvSpPr>
        <p:spPr>
          <a:xfrm>
            <a:off x="6866965" y="5941503"/>
            <a:ext cx="3863786" cy="261610"/>
          </a:xfrm>
          <a:prstGeom prst="rect">
            <a:avLst/>
          </a:prstGeom>
          <a:noFill/>
        </p:spPr>
        <p:txBody>
          <a:bodyPr wrap="square" rtlCol="0">
            <a:spAutoFit/>
          </a:bodyPr>
          <a:lstStyle/>
          <a:p>
            <a:r>
              <a:rPr lang="en-US" altLang="ko-KR" sz="1100" dirty="0">
                <a:solidFill>
                  <a:srgbClr val="F2F2F2"/>
                </a:solidFill>
              </a:rPr>
              <a:t>&lt;Number of times by latency group per airline&gt;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2BB861C7-2B80-4B14-9435-8E6A84F70E4C}"/>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21F3BB66-81E1-43BB-AC1A-0E58CD6448AC}"/>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3675336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34</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airline.php</a:t>
            </a:r>
            <a:r>
              <a:rPr lang="en-US" altLang="ko-KR" sz="2000" dirty="0">
                <a:solidFill>
                  <a:srgbClr val="000000"/>
                </a:solidFill>
                <a:latin typeface="Noto Sans"/>
              </a:rPr>
              <a:t>’</a:t>
            </a:r>
          </a:p>
        </p:txBody>
      </p:sp>
      <p:sp>
        <p:nvSpPr>
          <p:cNvPr id="13" name="TextBox 12">
            <a:extLst>
              <a:ext uri="{FF2B5EF4-FFF2-40B4-BE49-F238E27FC236}">
                <a16:creationId xmlns:a16="http://schemas.microsoft.com/office/drawing/2014/main" id="{1869AC95-5F64-49F0-9F70-B2FDCC0E16DF}"/>
              </a:ext>
            </a:extLst>
          </p:cNvPr>
          <p:cNvSpPr txBox="1"/>
          <p:nvPr/>
        </p:nvSpPr>
        <p:spPr>
          <a:xfrm>
            <a:off x="1721226" y="5923324"/>
            <a:ext cx="3863786" cy="261610"/>
          </a:xfrm>
          <a:prstGeom prst="rect">
            <a:avLst/>
          </a:prstGeom>
          <a:noFill/>
        </p:spPr>
        <p:txBody>
          <a:bodyPr wrap="square" rtlCol="0">
            <a:spAutoFit/>
          </a:bodyPr>
          <a:lstStyle/>
          <a:p>
            <a:r>
              <a:rPr lang="en-US" altLang="ko-KR" sz="1100" dirty="0">
                <a:solidFill>
                  <a:srgbClr val="F2F2F2"/>
                </a:solidFill>
              </a:rPr>
              <a:t>&lt;Delay detail factor ratio by airline&gt;</a:t>
            </a:r>
            <a:endParaRPr lang="ko-KR" altLang="en-US" sz="1100" dirty="0">
              <a:solidFill>
                <a:srgbClr val="F2F2F2"/>
              </a:solidFill>
            </a:endParaRPr>
          </a:p>
        </p:txBody>
      </p:sp>
      <p:sp>
        <p:nvSpPr>
          <p:cNvPr id="14" name="TextBox 13">
            <a:extLst>
              <a:ext uri="{FF2B5EF4-FFF2-40B4-BE49-F238E27FC236}">
                <a16:creationId xmlns:a16="http://schemas.microsoft.com/office/drawing/2014/main" id="{978FF34E-ADF5-49C8-997E-BA1BE0CE3D48}"/>
              </a:ext>
            </a:extLst>
          </p:cNvPr>
          <p:cNvSpPr txBox="1"/>
          <p:nvPr/>
        </p:nvSpPr>
        <p:spPr>
          <a:xfrm>
            <a:off x="7243483" y="5923324"/>
            <a:ext cx="3863786" cy="261610"/>
          </a:xfrm>
          <a:prstGeom prst="rect">
            <a:avLst/>
          </a:prstGeom>
          <a:noFill/>
        </p:spPr>
        <p:txBody>
          <a:bodyPr wrap="square" rtlCol="0">
            <a:spAutoFit/>
          </a:bodyPr>
          <a:lstStyle/>
          <a:p>
            <a:r>
              <a:rPr lang="en-US" altLang="ko-KR" sz="1100" dirty="0">
                <a:solidFill>
                  <a:srgbClr val="F2F2F2"/>
                </a:solidFill>
              </a:rPr>
              <a:t>&lt;Delay rate by airline by day &amp; time zone&gt;</a:t>
            </a:r>
            <a:endParaRPr lang="ko-KR" altLang="en-US" sz="1100" dirty="0">
              <a:solidFill>
                <a:srgbClr val="F2F2F2"/>
              </a:solidFill>
            </a:endParaRPr>
          </a:p>
        </p:txBody>
      </p:sp>
      <p:pic>
        <p:nvPicPr>
          <p:cNvPr id="8" name="그림 7">
            <a:extLst>
              <a:ext uri="{FF2B5EF4-FFF2-40B4-BE49-F238E27FC236}">
                <a16:creationId xmlns:a16="http://schemas.microsoft.com/office/drawing/2014/main" id="{8B371752-FC22-4F17-840A-6D427F1F31DC}"/>
              </a:ext>
            </a:extLst>
          </p:cNvPr>
          <p:cNvPicPr>
            <a:picLocks noChangeAspect="1"/>
          </p:cNvPicPr>
          <p:nvPr/>
        </p:nvPicPr>
        <p:blipFill rotWithShape="1">
          <a:blip r:embed="rId2"/>
          <a:srcRect l="22427" t="19477" r="28824" b="12711"/>
          <a:stretch/>
        </p:blipFill>
        <p:spPr>
          <a:xfrm>
            <a:off x="483928" y="1726859"/>
            <a:ext cx="5262282" cy="4117453"/>
          </a:xfrm>
          <a:prstGeom prst="rect">
            <a:avLst/>
          </a:prstGeom>
        </p:spPr>
      </p:pic>
      <p:pic>
        <p:nvPicPr>
          <p:cNvPr id="9" name="그림 8">
            <a:extLst>
              <a:ext uri="{FF2B5EF4-FFF2-40B4-BE49-F238E27FC236}">
                <a16:creationId xmlns:a16="http://schemas.microsoft.com/office/drawing/2014/main" id="{2802090E-D1BD-4310-8B4E-0B69A4E8747D}"/>
              </a:ext>
            </a:extLst>
          </p:cNvPr>
          <p:cNvPicPr>
            <a:picLocks noChangeAspect="1"/>
          </p:cNvPicPr>
          <p:nvPr/>
        </p:nvPicPr>
        <p:blipFill rotWithShape="1">
          <a:blip r:embed="rId3"/>
          <a:srcRect l="22500" t="17380" r="31323" b="8722"/>
          <a:stretch/>
        </p:blipFill>
        <p:spPr>
          <a:xfrm>
            <a:off x="6445792" y="1735837"/>
            <a:ext cx="4554042" cy="4099496"/>
          </a:xfrm>
          <a:prstGeom prst="rect">
            <a:avLst/>
          </a:prstGeom>
        </p:spPr>
      </p:pic>
      <p:sp>
        <p:nvSpPr>
          <p:cNvPr id="15" name="TextBox 14">
            <a:extLst>
              <a:ext uri="{FF2B5EF4-FFF2-40B4-BE49-F238E27FC236}">
                <a16:creationId xmlns:a16="http://schemas.microsoft.com/office/drawing/2014/main" id="{BA45B4D1-6E70-4AC9-BAEF-57B25F7FEF9A}"/>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025FCE0F-F878-4509-869C-787BBA8E44AC}"/>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359477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35</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airline.php</a:t>
            </a:r>
            <a:r>
              <a:rPr lang="en-US" altLang="ko-KR" sz="2000" dirty="0">
                <a:solidFill>
                  <a:srgbClr val="000000"/>
                </a:solidFill>
                <a:latin typeface="Noto Sans"/>
              </a:rPr>
              <a:t>’</a:t>
            </a:r>
          </a:p>
        </p:txBody>
      </p:sp>
      <p:sp>
        <p:nvSpPr>
          <p:cNvPr id="13" name="TextBox 12">
            <a:extLst>
              <a:ext uri="{FF2B5EF4-FFF2-40B4-BE49-F238E27FC236}">
                <a16:creationId xmlns:a16="http://schemas.microsoft.com/office/drawing/2014/main" id="{1869AC95-5F64-49F0-9F70-B2FDCC0E16DF}"/>
              </a:ext>
            </a:extLst>
          </p:cNvPr>
          <p:cNvSpPr txBox="1"/>
          <p:nvPr/>
        </p:nvSpPr>
        <p:spPr>
          <a:xfrm>
            <a:off x="1721226" y="5923324"/>
            <a:ext cx="3863786" cy="261610"/>
          </a:xfrm>
          <a:prstGeom prst="rect">
            <a:avLst/>
          </a:prstGeom>
          <a:noFill/>
        </p:spPr>
        <p:txBody>
          <a:bodyPr wrap="square" rtlCol="0">
            <a:spAutoFit/>
          </a:bodyPr>
          <a:lstStyle/>
          <a:p>
            <a:r>
              <a:rPr lang="en-US" altLang="ko-KR" sz="1100" dirty="0">
                <a:solidFill>
                  <a:srgbClr val="F2F2F2"/>
                </a:solidFill>
              </a:rPr>
              <a:t>&lt;Delay detail factor ratio by airline&gt;</a:t>
            </a:r>
            <a:endParaRPr lang="ko-KR" altLang="en-US" sz="1100" dirty="0">
              <a:solidFill>
                <a:srgbClr val="F2F2F2"/>
              </a:solidFill>
            </a:endParaRPr>
          </a:p>
        </p:txBody>
      </p:sp>
      <p:sp>
        <p:nvSpPr>
          <p:cNvPr id="14" name="TextBox 13">
            <a:extLst>
              <a:ext uri="{FF2B5EF4-FFF2-40B4-BE49-F238E27FC236}">
                <a16:creationId xmlns:a16="http://schemas.microsoft.com/office/drawing/2014/main" id="{978FF34E-ADF5-49C8-997E-BA1BE0CE3D48}"/>
              </a:ext>
            </a:extLst>
          </p:cNvPr>
          <p:cNvSpPr txBox="1"/>
          <p:nvPr/>
        </p:nvSpPr>
        <p:spPr>
          <a:xfrm>
            <a:off x="7397248" y="5923324"/>
            <a:ext cx="3863786" cy="261610"/>
          </a:xfrm>
          <a:prstGeom prst="rect">
            <a:avLst/>
          </a:prstGeom>
          <a:noFill/>
        </p:spPr>
        <p:txBody>
          <a:bodyPr wrap="square" rtlCol="0">
            <a:spAutoFit/>
          </a:bodyPr>
          <a:lstStyle/>
          <a:p>
            <a:r>
              <a:rPr lang="en-US" altLang="ko-KR" sz="1100" dirty="0">
                <a:solidFill>
                  <a:srgbClr val="F2F2F2"/>
                </a:solidFill>
              </a:rPr>
              <a:t>&lt;Monthly Related Airline Delay Analysis&gt;</a:t>
            </a:r>
            <a:endParaRPr lang="ko-KR" altLang="en-US" sz="1100" dirty="0">
              <a:solidFill>
                <a:srgbClr val="F2F2F2"/>
              </a:solidFill>
            </a:endParaRPr>
          </a:p>
        </p:txBody>
      </p:sp>
      <p:pic>
        <p:nvPicPr>
          <p:cNvPr id="6" name="그림 5">
            <a:extLst>
              <a:ext uri="{FF2B5EF4-FFF2-40B4-BE49-F238E27FC236}">
                <a16:creationId xmlns:a16="http://schemas.microsoft.com/office/drawing/2014/main" id="{997009D1-9654-4157-B634-A0E67EC601CE}"/>
              </a:ext>
            </a:extLst>
          </p:cNvPr>
          <p:cNvPicPr>
            <a:picLocks noChangeAspect="1"/>
          </p:cNvPicPr>
          <p:nvPr/>
        </p:nvPicPr>
        <p:blipFill rotWithShape="1">
          <a:blip r:embed="rId2"/>
          <a:srcRect l="22500" t="23465" r="29375" b="9814"/>
          <a:stretch/>
        </p:blipFill>
        <p:spPr>
          <a:xfrm>
            <a:off x="483928" y="1684101"/>
            <a:ext cx="5435949" cy="4239223"/>
          </a:xfrm>
          <a:prstGeom prst="rect">
            <a:avLst/>
          </a:prstGeom>
        </p:spPr>
      </p:pic>
      <p:pic>
        <p:nvPicPr>
          <p:cNvPr id="7" name="그림 6">
            <a:extLst>
              <a:ext uri="{FF2B5EF4-FFF2-40B4-BE49-F238E27FC236}">
                <a16:creationId xmlns:a16="http://schemas.microsoft.com/office/drawing/2014/main" id="{1A4449F7-69F0-4E91-855C-AB49001314CB}"/>
              </a:ext>
            </a:extLst>
          </p:cNvPr>
          <p:cNvPicPr>
            <a:picLocks noChangeAspect="1"/>
          </p:cNvPicPr>
          <p:nvPr/>
        </p:nvPicPr>
        <p:blipFill>
          <a:blip r:embed="rId3"/>
          <a:stretch>
            <a:fillRect/>
          </a:stretch>
        </p:blipFill>
        <p:spPr>
          <a:xfrm>
            <a:off x="6477563" y="1675905"/>
            <a:ext cx="4783471" cy="4234548"/>
          </a:xfrm>
          <a:prstGeom prst="rect">
            <a:avLst/>
          </a:prstGeom>
        </p:spPr>
      </p:pic>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1367705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36</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airline.php</a:t>
            </a:r>
            <a:r>
              <a:rPr lang="en-US" altLang="ko-KR" sz="2000" dirty="0">
                <a:solidFill>
                  <a:srgbClr val="000000"/>
                </a:solidFill>
                <a:latin typeface="Noto Sans"/>
              </a:rPr>
              <a:t>’</a:t>
            </a:r>
          </a:p>
        </p:txBody>
      </p:sp>
      <p:sp>
        <p:nvSpPr>
          <p:cNvPr id="13" name="TextBox 12">
            <a:extLst>
              <a:ext uri="{FF2B5EF4-FFF2-40B4-BE49-F238E27FC236}">
                <a16:creationId xmlns:a16="http://schemas.microsoft.com/office/drawing/2014/main" id="{1869AC95-5F64-49F0-9F70-B2FDCC0E16DF}"/>
              </a:ext>
            </a:extLst>
          </p:cNvPr>
          <p:cNvSpPr txBox="1"/>
          <p:nvPr/>
        </p:nvSpPr>
        <p:spPr>
          <a:xfrm>
            <a:off x="4679580" y="5923324"/>
            <a:ext cx="3863786" cy="261610"/>
          </a:xfrm>
          <a:prstGeom prst="rect">
            <a:avLst/>
          </a:prstGeom>
          <a:noFill/>
        </p:spPr>
        <p:txBody>
          <a:bodyPr wrap="square" rtlCol="0">
            <a:spAutoFit/>
          </a:bodyPr>
          <a:lstStyle/>
          <a:p>
            <a:r>
              <a:rPr lang="en-US" altLang="ko-KR" sz="1100" dirty="0">
                <a:solidFill>
                  <a:srgbClr val="F2F2F2"/>
                </a:solidFill>
              </a:rPr>
              <a:t>&lt;Airline Comparison for Monthly Delay Groups&gt;</a:t>
            </a:r>
            <a:endParaRPr lang="ko-KR" altLang="en-US" sz="1100" dirty="0">
              <a:solidFill>
                <a:srgbClr val="F2F2F2"/>
              </a:solidFill>
            </a:endParaRPr>
          </a:p>
        </p:txBody>
      </p:sp>
      <p:pic>
        <p:nvPicPr>
          <p:cNvPr id="6" name="그림 5">
            <a:extLst>
              <a:ext uri="{FF2B5EF4-FFF2-40B4-BE49-F238E27FC236}">
                <a16:creationId xmlns:a16="http://schemas.microsoft.com/office/drawing/2014/main" id="{47F5B482-64B6-4E4B-8D9D-0B32064A2A29}"/>
              </a:ext>
            </a:extLst>
          </p:cNvPr>
          <p:cNvPicPr>
            <a:picLocks noChangeAspect="1"/>
          </p:cNvPicPr>
          <p:nvPr/>
        </p:nvPicPr>
        <p:blipFill>
          <a:blip r:embed="rId2"/>
          <a:stretch>
            <a:fillRect/>
          </a:stretch>
        </p:blipFill>
        <p:spPr>
          <a:xfrm>
            <a:off x="3747080" y="1739910"/>
            <a:ext cx="5101084" cy="4166159"/>
          </a:xfrm>
          <a:prstGeom prst="rect">
            <a:avLst/>
          </a:prstGeom>
        </p:spPr>
      </p:pic>
      <p:sp>
        <p:nvSpPr>
          <p:cNvPr id="15" name="TextBox 14">
            <a:extLst>
              <a:ext uri="{FF2B5EF4-FFF2-40B4-BE49-F238E27FC236}">
                <a16:creationId xmlns:a16="http://schemas.microsoft.com/office/drawing/2014/main" id="{9C339C41-74A4-4F20-A2B4-EFCC00B4DD45}"/>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CCA56122-D691-4112-96FD-0963201DA8DD}"/>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spTree>
    <p:extLst>
      <p:ext uri="{BB962C8B-B14F-4D97-AF65-F5344CB8AC3E}">
        <p14:creationId xmlns:p14="http://schemas.microsoft.com/office/powerpoint/2010/main" val="2927870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1609244"/>
            <a:ext cx="11141765" cy="4650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37</a:t>
            </a:fld>
            <a:endParaRPr lang="ko-KR" altLang="en-US"/>
          </a:p>
        </p:txBody>
      </p:sp>
      <p:sp>
        <p:nvSpPr>
          <p:cNvPr id="12" name="직사각형 11">
            <a:extLst>
              <a:ext uri="{FF2B5EF4-FFF2-40B4-BE49-F238E27FC236}">
                <a16:creationId xmlns:a16="http://schemas.microsoft.com/office/drawing/2014/main" id="{DD103E99-8D64-4116-A5C2-077F0C8E9061}"/>
              </a:ext>
            </a:extLst>
          </p:cNvPr>
          <p:cNvSpPr/>
          <p:nvPr/>
        </p:nvSpPr>
        <p:spPr>
          <a:xfrm>
            <a:off x="483928" y="1191879"/>
            <a:ext cx="11065341"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00"/>
                </a:solidFill>
                <a:latin typeface="Noto Sans"/>
              </a:rPr>
              <a:t>‘</a:t>
            </a:r>
            <a:r>
              <a:rPr lang="en-US" altLang="ko-KR" sz="2000" dirty="0" err="1">
                <a:solidFill>
                  <a:srgbClr val="000000"/>
                </a:solidFill>
                <a:latin typeface="Noto Sans"/>
              </a:rPr>
              <a:t>delayreason.php</a:t>
            </a:r>
            <a:r>
              <a:rPr lang="en-US" altLang="ko-KR" sz="2000" dirty="0">
                <a:solidFill>
                  <a:srgbClr val="000000"/>
                </a:solidFill>
                <a:latin typeface="Noto Sans"/>
              </a:rPr>
              <a:t>’</a:t>
            </a:r>
          </a:p>
        </p:txBody>
      </p:sp>
      <p:sp>
        <p:nvSpPr>
          <p:cNvPr id="14" name="TextBox 13">
            <a:extLst>
              <a:ext uri="{FF2B5EF4-FFF2-40B4-BE49-F238E27FC236}">
                <a16:creationId xmlns:a16="http://schemas.microsoft.com/office/drawing/2014/main" id="{978FF34E-ADF5-49C8-997E-BA1BE0CE3D48}"/>
              </a:ext>
            </a:extLst>
          </p:cNvPr>
          <p:cNvSpPr txBox="1"/>
          <p:nvPr/>
        </p:nvSpPr>
        <p:spPr>
          <a:xfrm>
            <a:off x="3421595" y="5914359"/>
            <a:ext cx="8266822" cy="261610"/>
          </a:xfrm>
          <a:prstGeom prst="rect">
            <a:avLst/>
          </a:prstGeom>
          <a:noFill/>
        </p:spPr>
        <p:txBody>
          <a:bodyPr wrap="square" rtlCol="0">
            <a:spAutoFit/>
          </a:bodyPr>
          <a:lstStyle/>
          <a:p>
            <a:r>
              <a:rPr lang="en-US" altLang="ko-KR" sz="1100" dirty="0">
                <a:solidFill>
                  <a:srgbClr val="F2F2F2"/>
                </a:solidFill>
              </a:rPr>
              <a:t>&lt;Delay Rate by Delay Detail Factor &amp; Delay Time by Monthly Detail Factor&gt;</a:t>
            </a:r>
            <a:endParaRPr lang="ko-KR" altLang="en-US" sz="1100" dirty="0">
              <a:solidFill>
                <a:srgbClr val="F2F2F2"/>
              </a:solidFill>
            </a:endParaRPr>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34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201740" y="232468"/>
            <a:ext cx="8866210"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How to show result using Tableau &amp; php </a:t>
            </a:r>
          </a:p>
        </p:txBody>
      </p:sp>
      <p:pic>
        <p:nvPicPr>
          <p:cNvPr id="4" name="그림 3">
            <a:extLst>
              <a:ext uri="{FF2B5EF4-FFF2-40B4-BE49-F238E27FC236}">
                <a16:creationId xmlns:a16="http://schemas.microsoft.com/office/drawing/2014/main" id="{DDF3D834-1162-4A78-97DA-5F8A00AB7638}"/>
              </a:ext>
            </a:extLst>
          </p:cNvPr>
          <p:cNvPicPr>
            <a:picLocks noChangeAspect="1"/>
          </p:cNvPicPr>
          <p:nvPr/>
        </p:nvPicPr>
        <p:blipFill rotWithShape="1">
          <a:blip r:embed="rId2"/>
          <a:srcRect b="2315"/>
          <a:stretch/>
        </p:blipFill>
        <p:spPr>
          <a:xfrm>
            <a:off x="483928" y="1684161"/>
            <a:ext cx="5101084" cy="4133639"/>
          </a:xfrm>
          <a:prstGeom prst="rect">
            <a:avLst/>
          </a:prstGeom>
        </p:spPr>
      </p:pic>
      <p:pic>
        <p:nvPicPr>
          <p:cNvPr id="8" name="그림 7">
            <a:extLst>
              <a:ext uri="{FF2B5EF4-FFF2-40B4-BE49-F238E27FC236}">
                <a16:creationId xmlns:a16="http://schemas.microsoft.com/office/drawing/2014/main" id="{AE60EF61-4006-4F47-98B3-A9FF0FBC0BF9}"/>
              </a:ext>
            </a:extLst>
          </p:cNvPr>
          <p:cNvPicPr>
            <a:picLocks noChangeAspect="1"/>
          </p:cNvPicPr>
          <p:nvPr/>
        </p:nvPicPr>
        <p:blipFill>
          <a:blip r:embed="rId3"/>
          <a:stretch>
            <a:fillRect/>
          </a:stretch>
        </p:blipFill>
        <p:spPr>
          <a:xfrm>
            <a:off x="6016598" y="1699465"/>
            <a:ext cx="5244436" cy="4176438"/>
          </a:xfrm>
          <a:prstGeom prst="rect">
            <a:avLst/>
          </a:prstGeom>
        </p:spPr>
      </p:pic>
    </p:spTree>
    <p:extLst>
      <p:ext uri="{BB962C8B-B14F-4D97-AF65-F5344CB8AC3E}">
        <p14:creationId xmlns:p14="http://schemas.microsoft.com/office/powerpoint/2010/main" val="2889994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38</a:t>
            </a:fld>
            <a:endParaRPr lang="ko-KR" altLang="en-US"/>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40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360032" y="238613"/>
            <a:ext cx="250741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Conclusion</a:t>
            </a:r>
          </a:p>
        </p:txBody>
      </p:sp>
      <p:sp>
        <p:nvSpPr>
          <p:cNvPr id="7" name="사각형: 둥근 모서리 6">
            <a:extLst>
              <a:ext uri="{FF2B5EF4-FFF2-40B4-BE49-F238E27FC236}">
                <a16:creationId xmlns:a16="http://schemas.microsoft.com/office/drawing/2014/main" id="{5519B92D-613E-4A0E-9565-E011B20EB97E}"/>
              </a:ext>
            </a:extLst>
          </p:cNvPr>
          <p:cNvSpPr/>
          <p:nvPr/>
        </p:nvSpPr>
        <p:spPr>
          <a:xfrm>
            <a:off x="546652" y="1682924"/>
            <a:ext cx="5303732" cy="707886"/>
          </a:xfrm>
          <a:prstGeom prst="roundRect">
            <a:avLst/>
          </a:prstGeom>
          <a:solidFill>
            <a:srgbClr val="ED7D31"/>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Main function of our service </a:t>
            </a:r>
            <a:endParaRPr lang="ko-KR" altLang="en-US" dirty="0"/>
          </a:p>
        </p:txBody>
      </p:sp>
      <p:sp>
        <p:nvSpPr>
          <p:cNvPr id="10" name="사각형: 둥근 모서리 9">
            <a:extLst>
              <a:ext uri="{FF2B5EF4-FFF2-40B4-BE49-F238E27FC236}">
                <a16:creationId xmlns:a16="http://schemas.microsoft.com/office/drawing/2014/main" id="{52353074-E7BE-4DA4-A25E-8E9F52541A1D}"/>
              </a:ext>
            </a:extLst>
          </p:cNvPr>
          <p:cNvSpPr/>
          <p:nvPr/>
        </p:nvSpPr>
        <p:spPr>
          <a:xfrm>
            <a:off x="6341616" y="1682924"/>
            <a:ext cx="5303732" cy="707886"/>
          </a:xfrm>
          <a:prstGeom prst="roundRect">
            <a:avLst/>
          </a:prstGeom>
          <a:solidFill>
            <a:srgbClr val="ED7D31"/>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Use Impala To Preprocessing</a:t>
            </a:r>
            <a:endParaRPr lang="ko-KR" altLang="en-US" dirty="0"/>
          </a:p>
        </p:txBody>
      </p:sp>
      <p:sp>
        <p:nvSpPr>
          <p:cNvPr id="8" name="직사각형 7">
            <a:extLst>
              <a:ext uri="{FF2B5EF4-FFF2-40B4-BE49-F238E27FC236}">
                <a16:creationId xmlns:a16="http://schemas.microsoft.com/office/drawing/2014/main" id="{49B66078-1688-4373-B918-D0F748D0DEB4}"/>
              </a:ext>
            </a:extLst>
          </p:cNvPr>
          <p:cNvSpPr/>
          <p:nvPr/>
        </p:nvSpPr>
        <p:spPr>
          <a:xfrm>
            <a:off x="546652" y="2317072"/>
            <a:ext cx="5303732" cy="403927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sz="1400" dirty="0">
                <a:solidFill>
                  <a:schemeClr val="tx1"/>
                </a:solidFill>
              </a:rPr>
              <a:t>Initial target : service to predict the probability of future flight delay or cancellations based on past data</a:t>
            </a:r>
          </a:p>
          <a:p>
            <a:pPr marL="285750" indent="-285750">
              <a:buFont typeface="Arial" panose="020B0604020202020204" pitchFamily="34" charset="0"/>
              <a:buChar char="•"/>
            </a:pPr>
            <a:r>
              <a:rPr lang="en-US" altLang="ko-KR" sz="1400" dirty="0">
                <a:solidFill>
                  <a:schemeClr val="tx1"/>
                </a:solidFill>
              </a:rPr>
              <a:t>However, there were many difficulties we met.</a:t>
            </a:r>
          </a:p>
          <a:p>
            <a:pPr marL="285750" indent="-285750">
              <a:buFont typeface="Arial" panose="020B0604020202020204" pitchFamily="34" charset="0"/>
              <a:buChar char="•"/>
            </a:pPr>
            <a:r>
              <a:rPr lang="en-US" altLang="ko-KR" sz="1400" dirty="0">
                <a:solidFill>
                  <a:schemeClr val="tx1"/>
                </a:solidFill>
              </a:rPr>
              <a:t>First, cannot confirm that the input data by the user was the actual flight data. Because we cannot to get flight information from the actual flight reservation service (such as sky scanner). </a:t>
            </a:r>
          </a:p>
          <a:p>
            <a:pPr marL="285750" indent="-285750">
              <a:buFont typeface="Arial" panose="020B0604020202020204" pitchFamily="34" charset="0"/>
              <a:buChar char="•"/>
            </a:pPr>
            <a:r>
              <a:rPr lang="en-US" altLang="ko-KR" sz="1400" dirty="0">
                <a:solidFill>
                  <a:schemeClr val="tx1"/>
                </a:solidFill>
              </a:rPr>
              <a:t>Second, to predict delays of flight for a specific day, numerous factors must be considered such as weather, wind, rainfall. But it’s difficult to interconnect a lot of data. </a:t>
            </a:r>
          </a:p>
          <a:p>
            <a:pPr marL="285750" indent="-285750">
              <a:buFont typeface="Arial" panose="020B0604020202020204" pitchFamily="34" charset="0"/>
              <a:buChar char="•"/>
            </a:pPr>
            <a:r>
              <a:rPr lang="en-US" altLang="ko-KR" sz="1400" dirty="0">
                <a:solidFill>
                  <a:schemeClr val="tx1"/>
                </a:solidFill>
              </a:rPr>
              <a:t>So, we decided to get user input within our data and provide information of delay based on our analysis not prediction. </a:t>
            </a:r>
          </a:p>
          <a:p>
            <a:pPr marL="285750" indent="-285750">
              <a:buFont typeface="Arial" panose="020B0604020202020204" pitchFamily="34" charset="0"/>
              <a:buChar char="•"/>
            </a:pPr>
            <a:r>
              <a:rPr lang="en-US" altLang="ko-KR" sz="1400" dirty="0">
                <a:solidFill>
                  <a:schemeClr val="tx1"/>
                </a:solidFill>
              </a:rPr>
              <a:t>Current service can be developed into more useful service if we change the server language, build predictive models, and link more data together.</a:t>
            </a:r>
            <a:endParaRPr lang="ko-KR" altLang="ko-KR" sz="1400" dirty="0">
              <a:solidFill>
                <a:schemeClr val="tx1"/>
              </a:solidFill>
            </a:endParaRPr>
          </a:p>
        </p:txBody>
      </p:sp>
      <p:sp>
        <p:nvSpPr>
          <p:cNvPr id="12" name="직사각형 11">
            <a:extLst>
              <a:ext uri="{FF2B5EF4-FFF2-40B4-BE49-F238E27FC236}">
                <a16:creationId xmlns:a16="http://schemas.microsoft.com/office/drawing/2014/main" id="{6434A004-18BF-4249-A259-8C4BFC9DBD87}"/>
              </a:ext>
            </a:extLst>
          </p:cNvPr>
          <p:cNvSpPr/>
          <p:nvPr/>
        </p:nvSpPr>
        <p:spPr>
          <a:xfrm>
            <a:off x="6341616" y="2317071"/>
            <a:ext cx="5303732" cy="403927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sz="1400" dirty="0">
                <a:solidFill>
                  <a:schemeClr val="tx1"/>
                </a:solidFill>
              </a:rPr>
              <a:t>put original file from local to </a:t>
            </a:r>
            <a:r>
              <a:rPr lang="en-US" altLang="ko-KR" sz="1400" dirty="0" err="1">
                <a:solidFill>
                  <a:schemeClr val="tx1"/>
                </a:solidFill>
              </a:rPr>
              <a:t>hdfs</a:t>
            </a:r>
            <a:r>
              <a:rPr lang="en-US" altLang="ko-KR" sz="1400" dirty="0">
                <a:solidFill>
                  <a:schemeClr val="tx1"/>
                </a:solidFill>
              </a:rPr>
              <a:t> using </a:t>
            </a:r>
            <a:r>
              <a:rPr lang="en-US" altLang="ko-KR" sz="1400" dirty="0" err="1">
                <a:solidFill>
                  <a:schemeClr val="tx1"/>
                </a:solidFill>
              </a:rPr>
              <a:t>sqoop</a:t>
            </a:r>
            <a:endParaRPr lang="en-US" altLang="ko-KR" sz="1400" dirty="0">
              <a:solidFill>
                <a:schemeClr val="tx1"/>
              </a:solidFill>
            </a:endParaRPr>
          </a:p>
          <a:p>
            <a:pPr marL="285750" indent="-285750">
              <a:buFont typeface="Arial" panose="020B0604020202020204" pitchFamily="34" charset="0"/>
              <a:buChar char="•"/>
            </a:pPr>
            <a:r>
              <a:rPr lang="en-US" altLang="ko-KR" sz="1400" dirty="0">
                <a:solidFill>
                  <a:schemeClr val="tx1"/>
                </a:solidFill>
              </a:rPr>
              <a:t>And try to preprocess the table using impala </a:t>
            </a:r>
            <a:r>
              <a:rPr lang="en-US" altLang="ko-KR" sz="1400" i="1" dirty="0">
                <a:solidFill>
                  <a:schemeClr val="tx1"/>
                </a:solidFill>
              </a:rPr>
              <a:t>alter table, update set</a:t>
            </a:r>
            <a:r>
              <a:rPr lang="en-US" altLang="ko-KR" sz="1400" dirty="0">
                <a:solidFill>
                  <a:schemeClr val="tx1"/>
                </a:solidFill>
              </a:rPr>
              <a:t> commands. </a:t>
            </a:r>
          </a:p>
          <a:p>
            <a:pPr marL="285750" indent="-285750">
              <a:buFont typeface="Arial" panose="020B0604020202020204" pitchFamily="34" charset="0"/>
              <a:buChar char="•"/>
            </a:pPr>
            <a:r>
              <a:rPr lang="en-US" altLang="ko-KR" sz="1400" dirty="0">
                <a:solidFill>
                  <a:schemeClr val="tx1"/>
                </a:solidFill>
              </a:rPr>
              <a:t>However, the </a:t>
            </a:r>
            <a:r>
              <a:rPr lang="en-US" altLang="ko-KR" sz="1400" i="1" dirty="0">
                <a:solidFill>
                  <a:schemeClr val="tx1"/>
                </a:solidFill>
              </a:rPr>
              <a:t>update set</a:t>
            </a:r>
            <a:r>
              <a:rPr lang="en-US" altLang="ko-KR" sz="1400" dirty="0">
                <a:solidFill>
                  <a:schemeClr val="tx1"/>
                </a:solidFill>
              </a:rPr>
              <a:t> command was only supported in Impala 2.8 or higher versions, while the impala in our Cloudera environment was 2.2.0 version. </a:t>
            </a:r>
          </a:p>
          <a:p>
            <a:pPr marL="285750" indent="-285750">
              <a:buFont typeface="Arial" panose="020B0604020202020204" pitchFamily="34" charset="0"/>
              <a:buChar char="•"/>
            </a:pPr>
            <a:r>
              <a:rPr lang="en-US" altLang="ko-KR" sz="1400" dirty="0">
                <a:solidFill>
                  <a:schemeClr val="tx1"/>
                </a:solidFill>
              </a:rPr>
              <a:t>So, we tried various solutions such as updating Impala and installing the </a:t>
            </a:r>
            <a:r>
              <a:rPr lang="en-US" altLang="ko-KR" sz="1400" dirty="0" err="1">
                <a:solidFill>
                  <a:schemeClr val="tx1"/>
                </a:solidFill>
              </a:rPr>
              <a:t>cloudera</a:t>
            </a:r>
            <a:r>
              <a:rPr lang="en-US" altLang="ko-KR" sz="1400" dirty="0">
                <a:solidFill>
                  <a:schemeClr val="tx1"/>
                </a:solidFill>
              </a:rPr>
              <a:t> trial version. </a:t>
            </a:r>
          </a:p>
          <a:p>
            <a:pPr marL="285750" indent="-285750">
              <a:buFont typeface="Arial" panose="020B0604020202020204" pitchFamily="34" charset="0"/>
              <a:buChar char="•"/>
            </a:pPr>
            <a:r>
              <a:rPr lang="en-US" altLang="ko-KR" sz="1400" dirty="0">
                <a:solidFill>
                  <a:schemeClr val="tx1"/>
                </a:solidFill>
              </a:rPr>
              <a:t>But it was hard to achieve. </a:t>
            </a:r>
          </a:p>
          <a:p>
            <a:pPr marL="285750" indent="-285750">
              <a:buFont typeface="Arial" panose="020B0604020202020204" pitchFamily="34" charset="0"/>
              <a:buChar char="•"/>
            </a:pPr>
            <a:r>
              <a:rPr lang="en-US" altLang="ko-KR" sz="1400" dirty="0">
                <a:solidFill>
                  <a:schemeClr val="tx1"/>
                </a:solidFill>
              </a:rPr>
              <a:t>Second, Impala does not support datetime data types, but our main parts of preprocessing are the calculation and merging of date and time. (See next slide picture.)</a:t>
            </a:r>
          </a:p>
          <a:p>
            <a:pPr marL="285750" indent="-285750">
              <a:buFont typeface="Arial" panose="020B0604020202020204" pitchFamily="34" charset="0"/>
              <a:buChar char="•"/>
            </a:pPr>
            <a:r>
              <a:rPr lang="en-US" altLang="ko-KR" sz="1400" dirty="0">
                <a:solidFill>
                  <a:schemeClr val="tx1"/>
                </a:solidFill>
              </a:rPr>
              <a:t>In the process of importing the table to </a:t>
            </a:r>
            <a:r>
              <a:rPr lang="en-US" altLang="ko-KR" sz="1400" dirty="0" err="1">
                <a:solidFill>
                  <a:schemeClr val="tx1"/>
                </a:solidFill>
              </a:rPr>
              <a:t>hdfs</a:t>
            </a:r>
            <a:r>
              <a:rPr lang="en-US" altLang="ko-KR" sz="1400" dirty="0">
                <a:solidFill>
                  <a:schemeClr val="tx1"/>
                </a:solidFill>
              </a:rPr>
              <a:t> through </a:t>
            </a:r>
            <a:r>
              <a:rPr lang="en-US" altLang="ko-KR" sz="1400" dirty="0" err="1">
                <a:solidFill>
                  <a:schemeClr val="tx1"/>
                </a:solidFill>
              </a:rPr>
              <a:t>sqoop</a:t>
            </a:r>
            <a:r>
              <a:rPr lang="en-US" altLang="ko-KR" sz="1400" dirty="0">
                <a:solidFill>
                  <a:schemeClr val="tx1"/>
                </a:solidFill>
              </a:rPr>
              <a:t>, errors were occurred because the date data was not recognized in table. (See next slide picture.)</a:t>
            </a:r>
          </a:p>
          <a:p>
            <a:pPr marL="285750" indent="-285750">
              <a:buFont typeface="Arial" panose="020B0604020202020204" pitchFamily="34" charset="0"/>
              <a:buChar char="•"/>
            </a:pPr>
            <a:r>
              <a:rPr lang="en-US" altLang="ko-KR" sz="1400" dirty="0">
                <a:solidFill>
                  <a:schemeClr val="tx1"/>
                </a:solidFill>
              </a:rPr>
              <a:t>Therefore, we use </a:t>
            </a:r>
            <a:r>
              <a:rPr lang="en-US" altLang="ko-KR" sz="1400" dirty="0" err="1">
                <a:solidFill>
                  <a:schemeClr val="tx1"/>
                </a:solidFill>
              </a:rPr>
              <a:t>mysql</a:t>
            </a:r>
            <a:r>
              <a:rPr lang="en-US" altLang="ko-KR" sz="1400" dirty="0">
                <a:solidFill>
                  <a:schemeClr val="tx1"/>
                </a:solidFill>
              </a:rPr>
              <a:t> for both data preprocessing and executing query.</a:t>
            </a:r>
            <a:endParaRPr lang="ko-KR" altLang="ko-KR" sz="1400" dirty="0">
              <a:solidFill>
                <a:schemeClr val="tx1"/>
              </a:solidFill>
            </a:endParaRPr>
          </a:p>
        </p:txBody>
      </p:sp>
      <p:sp>
        <p:nvSpPr>
          <p:cNvPr id="9" name="TextBox 8">
            <a:extLst>
              <a:ext uri="{FF2B5EF4-FFF2-40B4-BE49-F238E27FC236}">
                <a16:creationId xmlns:a16="http://schemas.microsoft.com/office/drawing/2014/main" id="{705684E0-67B2-485F-9F59-B8A7FC9EE640}"/>
              </a:ext>
            </a:extLst>
          </p:cNvPr>
          <p:cNvSpPr txBox="1"/>
          <p:nvPr/>
        </p:nvSpPr>
        <p:spPr>
          <a:xfrm>
            <a:off x="548881" y="1130045"/>
            <a:ext cx="6637138" cy="369332"/>
          </a:xfrm>
          <a:prstGeom prst="rect">
            <a:avLst/>
          </a:prstGeom>
          <a:noFill/>
        </p:spPr>
        <p:txBody>
          <a:bodyPr wrap="none" rtlCol="0">
            <a:spAutoFit/>
          </a:bodyPr>
          <a:lstStyle/>
          <a:p>
            <a:r>
              <a:rPr lang="en-US" altLang="ko-KR" b="1" dirty="0"/>
              <a:t>The steps of analyzing the problems and debugging them</a:t>
            </a:r>
            <a:endParaRPr lang="ko-KR" altLang="ko-KR" dirty="0"/>
          </a:p>
        </p:txBody>
      </p:sp>
    </p:spTree>
    <p:extLst>
      <p:ext uri="{BB962C8B-B14F-4D97-AF65-F5344CB8AC3E}">
        <p14:creationId xmlns:p14="http://schemas.microsoft.com/office/powerpoint/2010/main" val="427386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39</a:t>
            </a:fld>
            <a:endParaRPr lang="ko-KR" altLang="en-US"/>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40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360032" y="238613"/>
            <a:ext cx="250741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Conclusion</a:t>
            </a:r>
          </a:p>
        </p:txBody>
      </p:sp>
      <p:sp>
        <p:nvSpPr>
          <p:cNvPr id="9" name="TextBox 8">
            <a:extLst>
              <a:ext uri="{FF2B5EF4-FFF2-40B4-BE49-F238E27FC236}">
                <a16:creationId xmlns:a16="http://schemas.microsoft.com/office/drawing/2014/main" id="{705684E0-67B2-485F-9F59-B8A7FC9EE640}"/>
              </a:ext>
            </a:extLst>
          </p:cNvPr>
          <p:cNvSpPr txBox="1"/>
          <p:nvPr/>
        </p:nvSpPr>
        <p:spPr>
          <a:xfrm>
            <a:off x="548881" y="1130045"/>
            <a:ext cx="5091587" cy="369332"/>
          </a:xfrm>
          <a:prstGeom prst="rect">
            <a:avLst/>
          </a:prstGeom>
          <a:noFill/>
        </p:spPr>
        <p:txBody>
          <a:bodyPr wrap="none" rtlCol="0">
            <a:spAutoFit/>
          </a:bodyPr>
          <a:lstStyle/>
          <a:p>
            <a:r>
              <a:rPr lang="en-US" altLang="ko-KR" b="1" dirty="0"/>
              <a:t>Import table from local to </a:t>
            </a:r>
            <a:r>
              <a:rPr lang="en-US" altLang="ko-KR" b="1" dirty="0" err="1"/>
              <a:t>hdfs</a:t>
            </a:r>
            <a:r>
              <a:rPr lang="en-US" altLang="ko-KR" b="1" dirty="0"/>
              <a:t> using </a:t>
            </a:r>
            <a:r>
              <a:rPr lang="en-US" altLang="ko-KR" b="1" dirty="0" err="1"/>
              <a:t>sqoop</a:t>
            </a:r>
            <a:endParaRPr lang="ko-KR" altLang="ko-KR" dirty="0"/>
          </a:p>
        </p:txBody>
      </p:sp>
      <p:pic>
        <p:nvPicPr>
          <p:cNvPr id="6" name="그림 5">
            <a:extLst>
              <a:ext uri="{FF2B5EF4-FFF2-40B4-BE49-F238E27FC236}">
                <a16:creationId xmlns:a16="http://schemas.microsoft.com/office/drawing/2014/main" id="{5F15C461-0DE1-4DAA-9FFE-7551A6861BB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78210" y="1682923"/>
            <a:ext cx="6435579" cy="4643021"/>
          </a:xfrm>
          <a:prstGeom prst="rect">
            <a:avLst/>
          </a:prstGeom>
        </p:spPr>
      </p:pic>
      <p:sp>
        <p:nvSpPr>
          <p:cNvPr id="8" name="직사각형 7">
            <a:extLst>
              <a:ext uri="{FF2B5EF4-FFF2-40B4-BE49-F238E27FC236}">
                <a16:creationId xmlns:a16="http://schemas.microsoft.com/office/drawing/2014/main" id="{320BFE70-A479-46C9-A086-DE516FF64A50}"/>
              </a:ext>
            </a:extLst>
          </p:cNvPr>
          <p:cNvSpPr/>
          <p:nvPr/>
        </p:nvSpPr>
        <p:spPr>
          <a:xfrm>
            <a:off x="2878210" y="2112885"/>
            <a:ext cx="2762258" cy="11540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4384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p:cNvSpPr/>
          <p:nvPr/>
        </p:nvSpPr>
        <p:spPr>
          <a:xfrm>
            <a:off x="4800600" y="1650360"/>
            <a:ext cx="2590800" cy="2590800"/>
          </a:xfrm>
          <a:prstGeom prst="ellipse">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977362" y="4877553"/>
            <a:ext cx="10237290" cy="1107996"/>
          </a:xfrm>
          <a:prstGeom prst="rect">
            <a:avLst/>
          </a:prstGeom>
          <a:noFill/>
        </p:spPr>
        <p:txBody>
          <a:bodyPr wrap="none" rtlCol="0">
            <a:spAutoFit/>
          </a:bodyPr>
          <a:lstStyle/>
          <a:p>
            <a:pPr algn="ctr"/>
            <a:r>
              <a:rPr lang="en-US" altLang="ko-KR" sz="2200" dirty="0"/>
              <a:t>We are going to </a:t>
            </a:r>
            <a:r>
              <a:rPr lang="en-US" altLang="ko-KR" sz="2200" b="1" dirty="0"/>
              <a:t>analyze airplane delays according to Various factors</a:t>
            </a:r>
            <a:r>
              <a:rPr lang="en-US" altLang="ko-KR" sz="2200" dirty="0"/>
              <a:t> </a:t>
            </a:r>
          </a:p>
          <a:p>
            <a:pPr algn="ctr"/>
            <a:r>
              <a:rPr lang="en-US" altLang="ko-KR" sz="2200" dirty="0"/>
              <a:t>such as airports, airlines and delay reasons based on the past flight data.</a:t>
            </a:r>
          </a:p>
          <a:p>
            <a:pPr algn="ctr"/>
            <a:r>
              <a:rPr lang="en-US" altLang="ko-KR" sz="2200" dirty="0"/>
              <a:t> And </a:t>
            </a:r>
            <a:r>
              <a:rPr lang="en-US" altLang="ko-KR" sz="2200" b="1" dirty="0"/>
              <a:t>show the probability and information of delays </a:t>
            </a:r>
            <a:r>
              <a:rPr lang="en-US" altLang="ko-KR" sz="2200" dirty="0"/>
              <a:t>based on the analysis.</a:t>
            </a:r>
            <a:endParaRPr lang="ko-KR" altLang="en-US" sz="2200" dirty="0"/>
          </a:p>
        </p:txBody>
      </p:sp>
      <p:pic>
        <p:nvPicPr>
          <p:cNvPr id="12" name="그림 11">
            <a:extLst>
              <a:ext uri="{FF2B5EF4-FFF2-40B4-BE49-F238E27FC236}">
                <a16:creationId xmlns:a16="http://schemas.microsoft.com/office/drawing/2014/main" id="{44902A4E-C466-4F0D-8325-7C6D6F31139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50584" y="2202812"/>
            <a:ext cx="1490832" cy="1490832"/>
          </a:xfrm>
          <a:prstGeom prst="rect">
            <a:avLst/>
          </a:prstGeom>
        </p:spPr>
      </p:pic>
      <p:sp>
        <p:nvSpPr>
          <p:cNvPr id="14" name="TextBox 13">
            <a:extLst>
              <a:ext uri="{FF2B5EF4-FFF2-40B4-BE49-F238E27FC236}">
                <a16:creationId xmlns:a16="http://schemas.microsoft.com/office/drawing/2014/main" id="{37DB14E1-D628-4474-9B2B-77C1776CD490}"/>
              </a:ext>
            </a:extLst>
          </p:cNvPr>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3A2F04A5-C4C9-4411-8494-0CB1F0523DBC}"/>
              </a:ext>
            </a:extLst>
          </p:cNvPr>
          <p:cNvSpPr txBox="1"/>
          <p:nvPr/>
        </p:nvSpPr>
        <p:spPr>
          <a:xfrm>
            <a:off x="1250691" y="231189"/>
            <a:ext cx="5202835"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Basic Idea – Final target</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4" name="슬라이드 번호 개체 틀 3">
            <a:extLst>
              <a:ext uri="{FF2B5EF4-FFF2-40B4-BE49-F238E27FC236}">
                <a16:creationId xmlns:a16="http://schemas.microsoft.com/office/drawing/2014/main" id="{7BF929AF-EF7E-4604-8BAB-EA35D542FBC6}"/>
              </a:ext>
            </a:extLst>
          </p:cNvPr>
          <p:cNvSpPr>
            <a:spLocks noGrp="1"/>
          </p:cNvSpPr>
          <p:nvPr>
            <p:ph type="sldNum" sz="quarter" idx="12"/>
          </p:nvPr>
        </p:nvSpPr>
        <p:spPr/>
        <p:txBody>
          <a:bodyPr/>
          <a:lstStyle/>
          <a:p>
            <a:fld id="{C148ECED-AA15-43FA-AAA0-27A2B56E033B}" type="slidenum">
              <a:rPr lang="ko-KR" altLang="en-US" smtClean="0"/>
              <a:t>4</a:t>
            </a:fld>
            <a:endParaRPr lang="ko-KR" altLang="en-US" dirty="0"/>
          </a:p>
        </p:txBody>
      </p:sp>
    </p:spTree>
    <p:extLst>
      <p:ext uri="{BB962C8B-B14F-4D97-AF65-F5344CB8AC3E}">
        <p14:creationId xmlns:p14="http://schemas.microsoft.com/office/powerpoint/2010/main" val="172549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7073AB6B-3B6F-424C-BEE5-A1A31337ABD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6652" y="1837677"/>
            <a:ext cx="5426892" cy="4391749"/>
          </a:xfrm>
          <a:prstGeom prst="rect">
            <a:avLst/>
          </a:prstGeom>
        </p:spPr>
      </p:pic>
      <p:pic>
        <p:nvPicPr>
          <p:cNvPr id="11" name="그림 10">
            <a:extLst>
              <a:ext uri="{FF2B5EF4-FFF2-40B4-BE49-F238E27FC236}">
                <a16:creationId xmlns:a16="http://schemas.microsoft.com/office/drawing/2014/main" id="{DDF629DC-CD71-4005-96B9-0E9EA9FDD4A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73544" y="1837677"/>
            <a:ext cx="5362636" cy="4391749"/>
          </a:xfrm>
          <a:prstGeom prst="rect">
            <a:avLst/>
          </a:prstGeom>
        </p:spPr>
      </p:pic>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40</a:t>
            </a:fld>
            <a:endParaRPr lang="ko-KR" altLang="en-US"/>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40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360032" y="238613"/>
            <a:ext cx="250741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Conclusion</a:t>
            </a:r>
          </a:p>
        </p:txBody>
      </p:sp>
      <p:sp>
        <p:nvSpPr>
          <p:cNvPr id="9" name="TextBox 8">
            <a:extLst>
              <a:ext uri="{FF2B5EF4-FFF2-40B4-BE49-F238E27FC236}">
                <a16:creationId xmlns:a16="http://schemas.microsoft.com/office/drawing/2014/main" id="{705684E0-67B2-485F-9F59-B8A7FC9EE640}"/>
              </a:ext>
            </a:extLst>
          </p:cNvPr>
          <p:cNvSpPr txBox="1"/>
          <p:nvPr/>
        </p:nvSpPr>
        <p:spPr>
          <a:xfrm>
            <a:off x="548881" y="1130045"/>
            <a:ext cx="6580135" cy="369332"/>
          </a:xfrm>
          <a:prstGeom prst="rect">
            <a:avLst/>
          </a:prstGeom>
          <a:noFill/>
        </p:spPr>
        <p:txBody>
          <a:bodyPr wrap="none" rtlCol="0">
            <a:spAutoFit/>
          </a:bodyPr>
          <a:lstStyle/>
          <a:p>
            <a:r>
              <a:rPr lang="en-US" altLang="ko-KR" b="1" dirty="0"/>
              <a:t>Update statement and date type does not work in Impala</a:t>
            </a:r>
            <a:endParaRPr lang="ko-KR" altLang="ko-KR" dirty="0"/>
          </a:p>
        </p:txBody>
      </p:sp>
      <p:sp>
        <p:nvSpPr>
          <p:cNvPr id="34" name="직사각형 33">
            <a:extLst>
              <a:ext uri="{FF2B5EF4-FFF2-40B4-BE49-F238E27FC236}">
                <a16:creationId xmlns:a16="http://schemas.microsoft.com/office/drawing/2014/main" id="{B4A3D947-EEA1-400D-8330-0580AD2B012B}"/>
              </a:ext>
            </a:extLst>
          </p:cNvPr>
          <p:cNvSpPr/>
          <p:nvPr/>
        </p:nvSpPr>
        <p:spPr>
          <a:xfrm>
            <a:off x="541794" y="4456590"/>
            <a:ext cx="5219814" cy="8004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BFCF87FD-8395-4D65-AD6F-77031FC1DB93}"/>
              </a:ext>
            </a:extLst>
          </p:cNvPr>
          <p:cNvSpPr/>
          <p:nvPr/>
        </p:nvSpPr>
        <p:spPr>
          <a:xfrm>
            <a:off x="5982422" y="3552547"/>
            <a:ext cx="3197089" cy="682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6726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a:xfrm>
            <a:off x="8604855" y="6047045"/>
            <a:ext cx="2743200" cy="365125"/>
          </a:xfrm>
        </p:spPr>
        <p:txBody>
          <a:bodyPr/>
          <a:lstStyle/>
          <a:p>
            <a:fld id="{C148ECED-AA15-43FA-AAA0-27A2B56E033B}" type="slidenum">
              <a:rPr lang="ko-KR" altLang="en-US" smtClean="0"/>
              <a:t>41</a:t>
            </a:fld>
            <a:endParaRPr lang="ko-KR" altLang="en-US"/>
          </a:p>
        </p:txBody>
      </p:sp>
      <p:sp>
        <p:nvSpPr>
          <p:cNvPr id="15" name="TextBox 14">
            <a:extLst>
              <a:ext uri="{FF2B5EF4-FFF2-40B4-BE49-F238E27FC236}">
                <a16:creationId xmlns:a16="http://schemas.microsoft.com/office/drawing/2014/main" id="{9F2FF2AF-AD11-48F8-982F-714EC9B38694}"/>
              </a:ext>
            </a:extLst>
          </p:cNvPr>
          <p:cNvSpPr txBox="1"/>
          <p:nvPr/>
        </p:nvSpPr>
        <p:spPr>
          <a:xfrm>
            <a:off x="546652" y="238613"/>
            <a:ext cx="1107996"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40	</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B484D40-9A73-49F2-8669-44105EA52DBD}"/>
              </a:ext>
            </a:extLst>
          </p:cNvPr>
          <p:cNvSpPr txBox="1"/>
          <p:nvPr/>
        </p:nvSpPr>
        <p:spPr>
          <a:xfrm>
            <a:off x="1360032" y="238613"/>
            <a:ext cx="250741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Conclusion</a:t>
            </a:r>
          </a:p>
        </p:txBody>
      </p:sp>
      <p:sp>
        <p:nvSpPr>
          <p:cNvPr id="9" name="TextBox 8">
            <a:extLst>
              <a:ext uri="{FF2B5EF4-FFF2-40B4-BE49-F238E27FC236}">
                <a16:creationId xmlns:a16="http://schemas.microsoft.com/office/drawing/2014/main" id="{705684E0-67B2-485F-9F59-B8A7FC9EE640}"/>
              </a:ext>
            </a:extLst>
          </p:cNvPr>
          <p:cNvSpPr txBox="1"/>
          <p:nvPr/>
        </p:nvSpPr>
        <p:spPr>
          <a:xfrm>
            <a:off x="548881" y="1130045"/>
            <a:ext cx="10283777" cy="369332"/>
          </a:xfrm>
          <a:prstGeom prst="rect">
            <a:avLst/>
          </a:prstGeom>
          <a:noFill/>
        </p:spPr>
        <p:txBody>
          <a:bodyPr wrap="none" rtlCol="0">
            <a:spAutoFit/>
          </a:bodyPr>
          <a:lstStyle/>
          <a:p>
            <a:r>
              <a:rPr lang="en-US" altLang="ko-KR" b="1" dirty="0"/>
              <a:t>Comparing the result of executing query of </a:t>
            </a:r>
            <a:r>
              <a:rPr lang="en-US" altLang="ko-KR" b="1" dirty="0" err="1"/>
              <a:t>mysql</a:t>
            </a:r>
            <a:r>
              <a:rPr lang="en-US" altLang="ko-KR" b="1" dirty="0"/>
              <a:t> and impala after importing by </a:t>
            </a:r>
            <a:r>
              <a:rPr lang="en-US" altLang="ko-KR" b="1" dirty="0" err="1"/>
              <a:t>sqoop</a:t>
            </a:r>
            <a:r>
              <a:rPr lang="en-US" altLang="ko-KR" b="1" dirty="0"/>
              <a:t>).</a:t>
            </a:r>
            <a:endParaRPr lang="ko-KR" altLang="ko-KR" dirty="0"/>
          </a:p>
        </p:txBody>
      </p:sp>
      <p:pic>
        <p:nvPicPr>
          <p:cNvPr id="7" name="그림 6">
            <a:extLst>
              <a:ext uri="{FF2B5EF4-FFF2-40B4-BE49-F238E27FC236}">
                <a16:creationId xmlns:a16="http://schemas.microsoft.com/office/drawing/2014/main" id="{1C0A9BEC-1AF6-41FF-8CA7-51560717D8D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8112" y="1940616"/>
            <a:ext cx="5786735" cy="2165984"/>
          </a:xfrm>
          <a:prstGeom prst="rect">
            <a:avLst/>
          </a:prstGeom>
        </p:spPr>
      </p:pic>
      <p:pic>
        <p:nvPicPr>
          <p:cNvPr id="10" name="그림 9">
            <a:extLst>
              <a:ext uri="{FF2B5EF4-FFF2-40B4-BE49-F238E27FC236}">
                <a16:creationId xmlns:a16="http://schemas.microsoft.com/office/drawing/2014/main" id="{D11C9CD8-4F16-4929-B96E-9447EA5E572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4849" y="1939624"/>
            <a:ext cx="5806275" cy="2183715"/>
          </a:xfrm>
          <a:prstGeom prst="rect">
            <a:avLst/>
          </a:prstGeom>
        </p:spPr>
      </p:pic>
      <p:pic>
        <p:nvPicPr>
          <p:cNvPr id="12" name="그림 11">
            <a:extLst>
              <a:ext uri="{FF2B5EF4-FFF2-40B4-BE49-F238E27FC236}">
                <a16:creationId xmlns:a16="http://schemas.microsoft.com/office/drawing/2014/main" id="{AC29D0EC-BC68-4221-B481-4E8C3303091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2367" y="4106600"/>
            <a:ext cx="5800321" cy="2181476"/>
          </a:xfrm>
          <a:prstGeom prst="rect">
            <a:avLst/>
          </a:prstGeom>
        </p:spPr>
      </p:pic>
      <p:pic>
        <p:nvPicPr>
          <p:cNvPr id="18" name="그림 17">
            <a:extLst>
              <a:ext uri="{FF2B5EF4-FFF2-40B4-BE49-F238E27FC236}">
                <a16:creationId xmlns:a16="http://schemas.microsoft.com/office/drawing/2014/main" id="{42C2867D-9B50-44A1-B986-C2E533124DA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086250" y="4091397"/>
            <a:ext cx="5823752" cy="2196679"/>
          </a:xfrm>
          <a:prstGeom prst="rect">
            <a:avLst/>
          </a:prstGeom>
        </p:spPr>
      </p:pic>
      <p:sp>
        <p:nvSpPr>
          <p:cNvPr id="22" name="직사각형 21">
            <a:extLst>
              <a:ext uri="{FF2B5EF4-FFF2-40B4-BE49-F238E27FC236}">
                <a16:creationId xmlns:a16="http://schemas.microsoft.com/office/drawing/2014/main" id="{45384D40-5A64-41F4-BF6E-86DED32A5B52}"/>
              </a:ext>
            </a:extLst>
          </p:cNvPr>
          <p:cNvSpPr/>
          <p:nvPr/>
        </p:nvSpPr>
        <p:spPr>
          <a:xfrm>
            <a:off x="302367" y="2743200"/>
            <a:ext cx="887241" cy="10830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5F9BFE1-9E59-4B2B-8C39-D0B1119456D5}"/>
              </a:ext>
            </a:extLst>
          </p:cNvPr>
          <p:cNvSpPr/>
          <p:nvPr/>
        </p:nvSpPr>
        <p:spPr>
          <a:xfrm>
            <a:off x="6085971" y="2734322"/>
            <a:ext cx="519015" cy="10830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50C0FD6-4BD8-4635-A9B0-74D4F65E067B}"/>
              </a:ext>
            </a:extLst>
          </p:cNvPr>
          <p:cNvSpPr/>
          <p:nvPr/>
        </p:nvSpPr>
        <p:spPr>
          <a:xfrm>
            <a:off x="3118774" y="3377552"/>
            <a:ext cx="671991" cy="377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95689774-B62C-41BE-9DF6-8CB9CE12FE26}"/>
              </a:ext>
            </a:extLst>
          </p:cNvPr>
          <p:cNvSpPr/>
          <p:nvPr/>
        </p:nvSpPr>
        <p:spPr>
          <a:xfrm>
            <a:off x="8917060" y="3511326"/>
            <a:ext cx="519016" cy="377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23428E77-7CD5-415F-A397-DD3B130983E5}"/>
              </a:ext>
            </a:extLst>
          </p:cNvPr>
          <p:cNvSpPr/>
          <p:nvPr/>
        </p:nvSpPr>
        <p:spPr>
          <a:xfrm>
            <a:off x="278936" y="4886881"/>
            <a:ext cx="413522" cy="1105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D7795727-2F42-4ABB-B8D0-B0D546732237}"/>
              </a:ext>
            </a:extLst>
          </p:cNvPr>
          <p:cNvSpPr/>
          <p:nvPr/>
        </p:nvSpPr>
        <p:spPr>
          <a:xfrm>
            <a:off x="3118774" y="5694673"/>
            <a:ext cx="413522" cy="370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2EEE7258-876B-4963-A25C-79C0FB33EB92}"/>
              </a:ext>
            </a:extLst>
          </p:cNvPr>
          <p:cNvSpPr/>
          <p:nvPr/>
        </p:nvSpPr>
        <p:spPr>
          <a:xfrm>
            <a:off x="6085970" y="5209048"/>
            <a:ext cx="954021" cy="7743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6F2AA89B-618B-45A0-870E-6589E4A29604}"/>
              </a:ext>
            </a:extLst>
          </p:cNvPr>
          <p:cNvSpPr/>
          <p:nvPr/>
        </p:nvSpPr>
        <p:spPr>
          <a:xfrm>
            <a:off x="8917060" y="5677634"/>
            <a:ext cx="750723" cy="387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853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B6A95D19-3A8B-474C-88AA-D4C82BE28FE2}"/>
              </a:ext>
            </a:extLst>
          </p:cNvPr>
          <p:cNvGrpSpPr/>
          <p:nvPr/>
        </p:nvGrpSpPr>
        <p:grpSpPr>
          <a:xfrm>
            <a:off x="-6" y="0"/>
            <a:ext cx="12192006" cy="6858000"/>
            <a:chOff x="-6" y="0"/>
            <a:chExt cx="12192006" cy="6858000"/>
          </a:xfrm>
        </p:grpSpPr>
        <p:sp>
          <p:nvSpPr>
            <p:cNvPr id="4" name="직사각형 3">
              <a:extLst>
                <a:ext uri="{FF2B5EF4-FFF2-40B4-BE49-F238E27FC236}">
                  <a16:creationId xmlns:a16="http://schemas.microsoft.com/office/drawing/2014/main" id="{6E1A28B8-81C8-451C-BD13-F4975CC14DFB}"/>
                </a:ext>
              </a:extLst>
            </p:cNvPr>
            <p:cNvSpPr/>
            <p:nvPr/>
          </p:nvSpPr>
          <p:spPr>
            <a:xfrm>
              <a:off x="0" y="0"/>
              <a:ext cx="12192000" cy="6858000"/>
            </a:xfrm>
            <a:prstGeom prst="rect">
              <a:avLst/>
            </a:prstGeom>
            <a:solidFill>
              <a:srgbClr val="E55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10F99359-24A7-48BC-AE50-52FE2F2078C8}"/>
                </a:ext>
              </a:extLst>
            </p:cNvPr>
            <p:cNvGrpSpPr/>
            <p:nvPr/>
          </p:nvGrpSpPr>
          <p:grpSpPr>
            <a:xfrm>
              <a:off x="6574746" y="4409565"/>
              <a:ext cx="4665540" cy="1576848"/>
              <a:chOff x="6096000" y="2168604"/>
              <a:chExt cx="4665540" cy="1576848"/>
            </a:xfrm>
          </p:grpSpPr>
          <p:grpSp>
            <p:nvGrpSpPr>
              <p:cNvPr id="6" name="그룹 5">
                <a:extLst>
                  <a:ext uri="{FF2B5EF4-FFF2-40B4-BE49-F238E27FC236}">
                    <a16:creationId xmlns:a16="http://schemas.microsoft.com/office/drawing/2014/main" id="{AF211915-C13C-403A-A512-9961245CA98C}"/>
                  </a:ext>
                </a:extLst>
              </p:cNvPr>
              <p:cNvGrpSpPr/>
              <p:nvPr/>
            </p:nvGrpSpPr>
            <p:grpSpPr>
              <a:xfrm>
                <a:off x="6162216" y="3044155"/>
                <a:ext cx="4599323" cy="701297"/>
                <a:chOff x="3301612" y="295147"/>
                <a:chExt cx="3694115" cy="701297"/>
              </a:xfrm>
            </p:grpSpPr>
            <p:sp>
              <p:nvSpPr>
                <p:cNvPr id="8" name="직사각형 7">
                  <a:extLst>
                    <a:ext uri="{FF2B5EF4-FFF2-40B4-BE49-F238E27FC236}">
                      <a16:creationId xmlns:a16="http://schemas.microsoft.com/office/drawing/2014/main" id="{76C2F53C-1345-41D5-A03F-6110D21D3C2D}"/>
                    </a:ext>
                  </a:extLst>
                </p:cNvPr>
                <p:cNvSpPr/>
                <p:nvPr/>
              </p:nvSpPr>
              <p:spPr>
                <a:xfrm>
                  <a:off x="3301612" y="657890"/>
                  <a:ext cx="3694115" cy="338554"/>
                </a:xfrm>
                <a:prstGeom prst="rect">
                  <a:avLst/>
                </a:prstGeom>
              </p:spPr>
              <p:txBody>
                <a:bodyPr wrap="square">
                  <a:spAutoFit/>
                </a:bodyPr>
                <a:lstStyle/>
                <a:p>
                  <a:pPr algn="dist"/>
                  <a:endParaRPr lang="en-US" altLang="ko-KR" sz="16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sp>
              <p:nvSpPr>
                <p:cNvPr id="9" name="직사각형 8">
                  <a:extLst>
                    <a:ext uri="{FF2B5EF4-FFF2-40B4-BE49-F238E27FC236}">
                      <a16:creationId xmlns:a16="http://schemas.microsoft.com/office/drawing/2014/main" id="{2951CB9A-328B-495E-8906-9682630517F7}"/>
                    </a:ext>
                  </a:extLst>
                </p:cNvPr>
                <p:cNvSpPr/>
                <p:nvPr/>
              </p:nvSpPr>
              <p:spPr>
                <a:xfrm>
                  <a:off x="3301612" y="295147"/>
                  <a:ext cx="3694115" cy="338554"/>
                </a:xfrm>
                <a:prstGeom prst="rect">
                  <a:avLst/>
                </a:prstGeom>
              </p:spPr>
              <p:txBody>
                <a:bodyPr wrap="square">
                  <a:spAutoFit/>
                </a:bodyPr>
                <a:lstStyle/>
                <a:p>
                  <a:pPr algn="dist"/>
                  <a:endParaRPr lang="ko-KR" altLang="en-US" sz="1600" dirty="0">
                    <a:ln>
                      <a:solidFill>
                        <a:schemeClr val="accent1">
                          <a:alpha val="0"/>
                        </a:schemeClr>
                      </a:solidFill>
                    </a:ln>
                    <a:solidFill>
                      <a:schemeClr val="bg1"/>
                    </a:solidFill>
                    <a:latin typeface="PlateletHeavy" pitchFamily="2" charset="0"/>
                    <a:ea typeface="나눔스퀘어 ExtraBold" panose="020B0600000101010101" pitchFamily="50" charset="-127"/>
                  </a:endParaRPr>
                </a:p>
              </p:txBody>
            </p:sp>
          </p:grpSp>
          <p:sp>
            <p:nvSpPr>
              <p:cNvPr id="7" name="직사각형 6">
                <a:extLst>
                  <a:ext uri="{FF2B5EF4-FFF2-40B4-BE49-F238E27FC236}">
                    <a16:creationId xmlns:a16="http://schemas.microsoft.com/office/drawing/2014/main" id="{46535003-C68F-4857-ADD9-7EF9690BE494}"/>
                  </a:ext>
                </a:extLst>
              </p:cNvPr>
              <p:cNvSpPr/>
              <p:nvPr/>
            </p:nvSpPr>
            <p:spPr>
              <a:xfrm>
                <a:off x="6096000" y="2168604"/>
                <a:ext cx="4665540" cy="1015663"/>
              </a:xfrm>
              <a:prstGeom prst="rect">
                <a:avLst/>
              </a:prstGeom>
            </p:spPr>
            <p:txBody>
              <a:bodyPr wrap="square">
                <a:spAutoFit/>
              </a:bodyPr>
              <a:lstStyle/>
              <a:p>
                <a:pPr algn="dist"/>
                <a:r>
                  <a:rPr lang="en-US" altLang="ko-KR" sz="6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rPr>
                  <a:t>Thank you</a:t>
                </a:r>
                <a:endParaRPr lang="ko-KR" altLang="en-US" sz="6000" dirty="0">
                  <a:ln>
                    <a:solidFill>
                      <a:schemeClr val="accent1">
                        <a:alpha val="0"/>
                      </a:schemeClr>
                    </a:solidFill>
                  </a:ln>
                  <a:solidFill>
                    <a:schemeClr val="bg1"/>
                  </a:solidFill>
                  <a:latin typeface="Dekar" panose="02000000000000000000" pitchFamily="50" charset="0"/>
                  <a:ea typeface="나눔스퀘어 ExtraBold" panose="020B0600000101010101" pitchFamily="50" charset="-127"/>
                </a:endParaRPr>
              </a:p>
            </p:txBody>
          </p:sp>
        </p:grpSp>
        <p:sp>
          <p:nvSpPr>
            <p:cNvPr id="16" name="타원 15">
              <a:extLst>
                <a:ext uri="{FF2B5EF4-FFF2-40B4-BE49-F238E27FC236}">
                  <a16:creationId xmlns:a16="http://schemas.microsoft.com/office/drawing/2014/main" id="{6B092172-9CCE-4250-94CD-82748F586148}"/>
                </a:ext>
              </a:extLst>
            </p:cNvPr>
            <p:cNvSpPr/>
            <p:nvPr/>
          </p:nvSpPr>
          <p:spPr>
            <a:xfrm>
              <a:off x="2896966" y="5228868"/>
              <a:ext cx="599574" cy="59957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641AC1ED-6B32-49B2-A76B-33BA3513EFAF}"/>
                </a:ext>
              </a:extLst>
            </p:cNvPr>
            <p:cNvSpPr/>
            <p:nvPr/>
          </p:nvSpPr>
          <p:spPr>
            <a:xfrm>
              <a:off x="1474798" y="3139548"/>
              <a:ext cx="199426" cy="19942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C7371176-975A-469E-9DC7-777D33603B22}"/>
                </a:ext>
              </a:extLst>
            </p:cNvPr>
            <p:cNvPicPr>
              <a:picLocks noChangeAspect="1"/>
            </p:cNvPicPr>
            <p:nvPr/>
          </p:nvPicPr>
          <p:blipFill rotWithShape="1">
            <a:blip r:embed="rId2"/>
            <a:srcRect l="48380" b="31368"/>
            <a:stretch/>
          </p:blipFill>
          <p:spPr>
            <a:xfrm>
              <a:off x="-6" y="3519027"/>
              <a:ext cx="2511341" cy="3338973"/>
            </a:xfrm>
            <a:prstGeom prst="rect">
              <a:avLst/>
            </a:prstGeom>
          </p:spPr>
        </p:pic>
      </p:grpSp>
    </p:spTree>
    <p:extLst>
      <p:ext uri="{BB962C8B-B14F-4D97-AF65-F5344CB8AC3E}">
        <p14:creationId xmlns:p14="http://schemas.microsoft.com/office/powerpoint/2010/main" val="341402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01</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EFF7B3AC-54ED-4C7E-9D95-5E42AF098719}"/>
              </a:ext>
            </a:extLst>
          </p:cNvPr>
          <p:cNvSpPr txBox="1"/>
          <p:nvPr/>
        </p:nvSpPr>
        <p:spPr>
          <a:xfrm>
            <a:off x="1250691" y="231189"/>
            <a:ext cx="5202835"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Basic Idea – Final target</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F2AA118-1DD1-4296-816C-9B7C6A1AC090}"/>
              </a:ext>
            </a:extLst>
          </p:cNvPr>
          <p:cNvSpPr/>
          <p:nvPr/>
        </p:nvSpPr>
        <p:spPr>
          <a:xfrm>
            <a:off x="936360" y="1640960"/>
            <a:ext cx="10324674" cy="1981130"/>
          </a:xfrm>
          <a:prstGeom prst="rect">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3200" b="1" dirty="0">
                <a:solidFill>
                  <a:schemeClr val="bg2">
                    <a:lumMod val="25000"/>
                  </a:schemeClr>
                </a:solidFill>
                <a:latin typeface="Calibri" panose="020F0502020204030204" pitchFamily="34" charset="0"/>
                <a:cs typeface="Calibri" panose="020F0502020204030204" pitchFamily="34" charset="0"/>
              </a:rPr>
              <a:t>Motivation</a:t>
            </a:r>
            <a:endParaRPr lang="en-US" altLang="ko-KR" sz="3200" b="1"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endParaRPr lang="en-US" altLang="ko-KR" sz="1200" b="1"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Continuously increasing demand for air traffic services has also increased inconvenience to passengers due to delays and cancellations of aircraft. </a:t>
            </a:r>
          </a:p>
        </p:txBody>
      </p:sp>
      <p:sp>
        <p:nvSpPr>
          <p:cNvPr id="28" name="직사각형 27">
            <a:extLst>
              <a:ext uri="{FF2B5EF4-FFF2-40B4-BE49-F238E27FC236}">
                <a16:creationId xmlns:a16="http://schemas.microsoft.com/office/drawing/2014/main" id="{8EC17160-0E81-4C51-8327-670140249BFC}"/>
              </a:ext>
            </a:extLst>
          </p:cNvPr>
          <p:cNvSpPr/>
          <p:nvPr/>
        </p:nvSpPr>
        <p:spPr>
          <a:xfrm>
            <a:off x="936359" y="3799641"/>
            <a:ext cx="10324674" cy="2246052"/>
          </a:xfrm>
          <a:prstGeom prst="rect">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3200" b="1" dirty="0">
                <a:solidFill>
                  <a:schemeClr val="bg2">
                    <a:lumMod val="25000"/>
                  </a:schemeClr>
                </a:solidFill>
                <a:latin typeface="Calibri" panose="020F0502020204030204" pitchFamily="34" charset="0"/>
                <a:cs typeface="Calibri" panose="020F0502020204030204" pitchFamily="34" charset="0"/>
              </a:rPr>
              <a:t>Expected Effect </a:t>
            </a:r>
            <a:r>
              <a:rPr lang="en-US" altLang="ko-KR" sz="2400" dirty="0">
                <a:solidFill>
                  <a:schemeClr val="bg2">
                    <a:lumMod val="25000"/>
                  </a:schemeClr>
                </a:solidFill>
                <a:latin typeface="Calibri" panose="020F0502020204030204" pitchFamily="34" charset="0"/>
                <a:cs typeface="Calibri" panose="020F0502020204030204" pitchFamily="34" charset="0"/>
              </a:rPr>
              <a:t>through this service</a:t>
            </a:r>
            <a:endParaRPr lang="en-US" altLang="ko-KR" sz="2600" dirty="0">
              <a:solidFill>
                <a:schemeClr val="bg2">
                  <a:lumMod val="25000"/>
                </a:schemeClr>
              </a:solidFill>
              <a:latin typeface="Calibri" panose="020F0502020204030204" pitchFamily="34" charset="0"/>
              <a:cs typeface="Calibri" panose="020F0502020204030204" pitchFamily="34" charset="0"/>
            </a:endParaRPr>
          </a:p>
          <a:p>
            <a:endParaRPr lang="en-US" altLang="ko-KR" sz="1200" b="1" dirty="0">
              <a:solidFill>
                <a:schemeClr val="bg2">
                  <a:lumMod val="25000"/>
                </a:schemeClr>
              </a:solidFill>
              <a:latin typeface="Calibri" panose="020F0502020204030204" pitchFamily="34" charset="0"/>
              <a:cs typeface="Calibri" panose="020F0502020204030204" pitchFamily="34" charset="0"/>
            </a:endParaRPr>
          </a:p>
          <a:p>
            <a:r>
              <a:rPr lang="en-US" altLang="ko-KR" sz="2400" dirty="0">
                <a:solidFill>
                  <a:schemeClr val="bg2">
                    <a:lumMod val="25000"/>
                  </a:schemeClr>
                </a:solidFill>
                <a:latin typeface="Calibri" panose="020F0502020204030204" pitchFamily="34" charset="0"/>
                <a:cs typeface="Calibri" panose="020F0502020204030204" pitchFamily="34" charset="0"/>
              </a:rPr>
              <a:t>1. Increase user benefit by showing previous flight data more intuitively and efficiently. </a:t>
            </a:r>
          </a:p>
          <a:p>
            <a:r>
              <a:rPr lang="en-US" altLang="ko-KR" sz="2400" dirty="0">
                <a:solidFill>
                  <a:schemeClr val="bg2">
                    <a:lumMod val="25000"/>
                  </a:schemeClr>
                </a:solidFill>
                <a:latin typeface="Calibri" panose="020F0502020204030204" pitchFamily="34" charset="0"/>
                <a:cs typeface="Calibri" panose="020F0502020204030204" pitchFamily="34" charset="0"/>
              </a:rPr>
              <a:t>2. Help airlines and airports become more efficient and cost-effective.</a:t>
            </a:r>
          </a:p>
        </p:txBody>
      </p:sp>
      <p:sp>
        <p:nvSpPr>
          <p:cNvPr id="5" name="슬라이드 번호 개체 틀 4">
            <a:extLst>
              <a:ext uri="{FF2B5EF4-FFF2-40B4-BE49-F238E27FC236}">
                <a16:creationId xmlns:a16="http://schemas.microsoft.com/office/drawing/2014/main" id="{0C2E3026-4F73-4240-96B7-99D26FA3B270}"/>
              </a:ext>
            </a:extLst>
          </p:cNvPr>
          <p:cNvSpPr>
            <a:spLocks noGrp="1"/>
          </p:cNvSpPr>
          <p:nvPr>
            <p:ph type="sldNum" sz="quarter" idx="12"/>
          </p:nvPr>
        </p:nvSpPr>
        <p:spPr/>
        <p:txBody>
          <a:bodyPr/>
          <a:lstStyle/>
          <a:p>
            <a:fld id="{C148ECED-AA15-43FA-AAA0-27A2B56E033B}" type="slidenum">
              <a:rPr lang="ko-KR" altLang="en-US" smtClean="0"/>
              <a:t>5</a:t>
            </a:fld>
            <a:endParaRPr lang="ko-KR" altLang="en-US"/>
          </a:p>
        </p:txBody>
      </p:sp>
    </p:spTree>
    <p:extLst>
      <p:ext uri="{BB962C8B-B14F-4D97-AF65-F5344CB8AC3E}">
        <p14:creationId xmlns:p14="http://schemas.microsoft.com/office/powerpoint/2010/main" val="3808398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02</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TextBox 4"/>
          <p:cNvSpPr txBox="1"/>
          <p:nvPr/>
        </p:nvSpPr>
        <p:spPr>
          <a:xfrm>
            <a:off x="1250691" y="232468"/>
            <a:ext cx="7398564"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System overview and architecture</a:t>
            </a:r>
          </a:p>
        </p:txBody>
      </p:sp>
      <p:sp>
        <p:nvSpPr>
          <p:cNvPr id="7" name="직사각형 6"/>
          <p:cNvSpPr/>
          <p:nvPr/>
        </p:nvSpPr>
        <p:spPr>
          <a:xfrm>
            <a:off x="546652" y="1669774"/>
            <a:ext cx="3011556" cy="30115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사각형 12"/>
          <p:cNvSpPr/>
          <p:nvPr/>
        </p:nvSpPr>
        <p:spPr>
          <a:xfrm>
            <a:off x="4590222" y="1678739"/>
            <a:ext cx="3011556" cy="30115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직사각형 16"/>
          <p:cNvSpPr/>
          <p:nvPr/>
        </p:nvSpPr>
        <p:spPr>
          <a:xfrm>
            <a:off x="8633792" y="1669774"/>
            <a:ext cx="3011556" cy="30115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a:extLst>
              <a:ext uri="{FF2B5EF4-FFF2-40B4-BE49-F238E27FC236}">
                <a16:creationId xmlns:a16="http://schemas.microsoft.com/office/drawing/2014/main" id="{DBEBD262-7DE4-4860-A73F-CEB828290592}"/>
              </a:ext>
            </a:extLst>
          </p:cNvPr>
          <p:cNvSpPr/>
          <p:nvPr/>
        </p:nvSpPr>
        <p:spPr>
          <a:xfrm>
            <a:off x="747410" y="1866095"/>
            <a:ext cx="2610035" cy="260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3" name="그림 22">
            <a:extLst>
              <a:ext uri="{FF2B5EF4-FFF2-40B4-BE49-F238E27FC236}">
                <a16:creationId xmlns:a16="http://schemas.microsoft.com/office/drawing/2014/main" id="{C1097890-3834-4815-BA85-4312160491C2}"/>
              </a:ext>
            </a:extLst>
          </p:cNvPr>
          <p:cNvPicPr>
            <a:picLocks noChangeAspect="1"/>
          </p:cNvPicPr>
          <p:nvPr/>
        </p:nvPicPr>
        <p:blipFill>
          <a:blip r:embed="rId2"/>
          <a:stretch>
            <a:fillRect/>
          </a:stretch>
        </p:blipFill>
        <p:spPr>
          <a:xfrm>
            <a:off x="8829691" y="1816662"/>
            <a:ext cx="2610035" cy="1333526"/>
          </a:xfrm>
          <a:prstGeom prst="rect">
            <a:avLst/>
          </a:prstGeom>
        </p:spPr>
      </p:pic>
      <p:sp>
        <p:nvSpPr>
          <p:cNvPr id="28" name="직사각형 27">
            <a:extLst>
              <a:ext uri="{FF2B5EF4-FFF2-40B4-BE49-F238E27FC236}">
                <a16:creationId xmlns:a16="http://schemas.microsoft.com/office/drawing/2014/main" id="{1A539EFC-CD17-437D-AB41-9A75EBB565BD}"/>
              </a:ext>
            </a:extLst>
          </p:cNvPr>
          <p:cNvSpPr/>
          <p:nvPr/>
        </p:nvSpPr>
        <p:spPr>
          <a:xfrm>
            <a:off x="8829691" y="3297077"/>
            <a:ext cx="2610035" cy="1176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034" name="Picture 10" descr="Ajax - 위키백과, 우리 모두의 백과사전">
            <a:extLst>
              <a:ext uri="{FF2B5EF4-FFF2-40B4-BE49-F238E27FC236}">
                <a16:creationId xmlns:a16="http://schemas.microsoft.com/office/drawing/2014/main" id="{63F74A4C-1AEB-4B99-A04D-1DEB7A5616C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042690" y="3338584"/>
            <a:ext cx="2196331" cy="10542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미디어 다운로드 센터 | Tableau Software">
            <a:extLst>
              <a:ext uri="{FF2B5EF4-FFF2-40B4-BE49-F238E27FC236}">
                <a16:creationId xmlns:a16="http://schemas.microsoft.com/office/drawing/2014/main" id="{BE6FD815-A2FA-4591-83FC-1B38D31AF8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727738" y="2797147"/>
            <a:ext cx="2610036" cy="587258"/>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id="{6697CC12-04C8-4EF0-ABDA-B43307C28BDE}"/>
              </a:ext>
            </a:extLst>
          </p:cNvPr>
          <p:cNvSpPr/>
          <p:nvPr/>
        </p:nvSpPr>
        <p:spPr>
          <a:xfrm>
            <a:off x="4590226" y="4882834"/>
            <a:ext cx="3011552" cy="769441"/>
          </a:xfrm>
          <a:prstGeom prst="rect">
            <a:avLst/>
          </a:prstGeom>
        </p:spPr>
        <p:txBody>
          <a:bodyPr wrap="square">
            <a:spAutoFit/>
          </a:bodyPr>
          <a:lstStyle/>
          <a:p>
            <a:pPr algn="ctr"/>
            <a:r>
              <a:rPr lang="en-US" altLang="ko-KR" b="1" dirty="0">
                <a:solidFill>
                  <a:schemeClr val="tx1">
                    <a:lumMod val="85000"/>
                    <a:lumOff val="15000"/>
                  </a:schemeClr>
                </a:solidFill>
                <a:latin typeface="Calibri" panose="020F0502020204030204" pitchFamily="34" charset="0"/>
                <a:cs typeface="Calibri" panose="020F0502020204030204" pitchFamily="34" charset="0"/>
              </a:rPr>
              <a:t>Tableau</a:t>
            </a:r>
          </a:p>
          <a:p>
            <a:pPr algn="ctr"/>
            <a:r>
              <a:rPr lang="en-US" altLang="ko-KR" dirty="0">
                <a:solidFill>
                  <a:schemeClr val="tx1">
                    <a:lumMod val="85000"/>
                    <a:lumOff val="15000"/>
                  </a:schemeClr>
                </a:solidFill>
                <a:latin typeface="Calibri" panose="020F0502020204030204" pitchFamily="34" charset="0"/>
                <a:cs typeface="Calibri" panose="020F0502020204030204" pitchFamily="34" charset="0"/>
              </a:rPr>
              <a:t>Data visualization</a:t>
            </a:r>
            <a:endParaRPr lang="ko-KR" altLang="en-US" dirty="0">
              <a:solidFill>
                <a:schemeClr val="tx1">
                  <a:lumMod val="85000"/>
                  <a:lumOff val="15000"/>
                </a:schemeClr>
              </a:solidFill>
              <a:latin typeface="Calibri" panose="020F0502020204030204" pitchFamily="34" charset="0"/>
              <a:cs typeface="Calibri" panose="020F0502020204030204" pitchFamily="34" charset="0"/>
            </a:endParaRPr>
          </a:p>
          <a:p>
            <a:pPr algn="ctr"/>
            <a:endParaRPr lang="en-US" altLang="ko-KR" sz="800"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32" name="직사각형 31">
            <a:extLst>
              <a:ext uri="{FF2B5EF4-FFF2-40B4-BE49-F238E27FC236}">
                <a16:creationId xmlns:a16="http://schemas.microsoft.com/office/drawing/2014/main" id="{83C9AD93-11A4-495F-904E-E28139790F57}"/>
              </a:ext>
            </a:extLst>
          </p:cNvPr>
          <p:cNvSpPr/>
          <p:nvPr/>
        </p:nvSpPr>
        <p:spPr>
          <a:xfrm>
            <a:off x="8628932" y="4882834"/>
            <a:ext cx="3011552" cy="646331"/>
          </a:xfrm>
          <a:prstGeom prst="rect">
            <a:avLst/>
          </a:prstGeom>
        </p:spPr>
        <p:txBody>
          <a:bodyPr wrap="square">
            <a:spAutoFit/>
          </a:bodyPr>
          <a:lstStyle/>
          <a:p>
            <a:pPr algn="ctr"/>
            <a:r>
              <a:rPr lang="en-US" altLang="ko-KR" b="1" dirty="0">
                <a:solidFill>
                  <a:schemeClr val="tx1">
                    <a:lumMod val="85000"/>
                    <a:lumOff val="15000"/>
                  </a:schemeClr>
                </a:solidFill>
                <a:latin typeface="Calibri" panose="020F0502020204030204" pitchFamily="34" charset="0"/>
                <a:cs typeface="Calibri" panose="020F0502020204030204" pitchFamily="34" charset="0"/>
              </a:rPr>
              <a:t>PHP, AJAX</a:t>
            </a:r>
          </a:p>
          <a:p>
            <a:pPr algn="ctr"/>
            <a:r>
              <a:rPr lang="en-US" altLang="ko-KR" dirty="0">
                <a:solidFill>
                  <a:schemeClr val="tx1">
                    <a:lumMod val="85000"/>
                    <a:lumOff val="15000"/>
                  </a:schemeClr>
                </a:solidFill>
                <a:latin typeface="Calibri" panose="020F0502020204030204" pitchFamily="34" charset="0"/>
                <a:cs typeface="Calibri" panose="020F0502020204030204" pitchFamily="34" charset="0"/>
              </a:rPr>
              <a:t>Web service</a:t>
            </a:r>
            <a:endParaRPr lang="ko-KR" altLang="en-US"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6" name="슬라이드 번호 개체 틀 5">
            <a:extLst>
              <a:ext uri="{FF2B5EF4-FFF2-40B4-BE49-F238E27FC236}">
                <a16:creationId xmlns:a16="http://schemas.microsoft.com/office/drawing/2014/main" id="{ED9EAEE5-A37B-477E-9629-615AEE4299D3}"/>
              </a:ext>
            </a:extLst>
          </p:cNvPr>
          <p:cNvSpPr>
            <a:spLocks noGrp="1"/>
          </p:cNvSpPr>
          <p:nvPr>
            <p:ph type="sldNum" sz="quarter" idx="12"/>
          </p:nvPr>
        </p:nvSpPr>
        <p:spPr/>
        <p:txBody>
          <a:bodyPr/>
          <a:lstStyle/>
          <a:p>
            <a:fld id="{C148ECED-AA15-43FA-AAA0-27A2B56E033B}" type="slidenum">
              <a:rPr lang="ko-KR" altLang="en-US" smtClean="0"/>
              <a:t>6</a:t>
            </a:fld>
            <a:endParaRPr lang="ko-KR" altLang="en-US"/>
          </a:p>
        </p:txBody>
      </p:sp>
      <p:grpSp>
        <p:nvGrpSpPr>
          <p:cNvPr id="27" name="그룹 26">
            <a:extLst>
              <a:ext uri="{FF2B5EF4-FFF2-40B4-BE49-F238E27FC236}">
                <a16:creationId xmlns:a16="http://schemas.microsoft.com/office/drawing/2014/main" id="{D5B5D36B-D9E8-416F-82E8-166FFD79E61C}"/>
              </a:ext>
            </a:extLst>
          </p:cNvPr>
          <p:cNvGrpSpPr/>
          <p:nvPr/>
        </p:nvGrpSpPr>
        <p:grpSpPr>
          <a:xfrm>
            <a:off x="796846" y="2367823"/>
            <a:ext cx="2511160" cy="1465275"/>
            <a:chOff x="3203500" y="1645023"/>
            <a:chExt cx="3418281" cy="1783977"/>
          </a:xfrm>
        </p:grpSpPr>
        <p:sp>
          <p:nvSpPr>
            <p:cNvPr id="29" name="직사각형 28">
              <a:extLst>
                <a:ext uri="{FF2B5EF4-FFF2-40B4-BE49-F238E27FC236}">
                  <a16:creationId xmlns:a16="http://schemas.microsoft.com/office/drawing/2014/main" id="{DBA8B2E2-0FDF-44BA-96A8-51A1629E59D3}"/>
                </a:ext>
              </a:extLst>
            </p:cNvPr>
            <p:cNvSpPr/>
            <p:nvPr/>
          </p:nvSpPr>
          <p:spPr>
            <a:xfrm>
              <a:off x="3203500" y="1645023"/>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Picture 2" descr="MySQL은 어떻게 동작 되는가? - StyleShare - Medium">
              <a:extLst>
                <a:ext uri="{FF2B5EF4-FFF2-40B4-BE49-F238E27FC236}">
                  <a16:creationId xmlns:a16="http://schemas.microsoft.com/office/drawing/2014/main" id="{CF558874-21FF-46EC-9389-66AABC0B0870}"/>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352800" y="1730187"/>
              <a:ext cx="3155576" cy="1613647"/>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직사각형 32">
            <a:extLst>
              <a:ext uri="{FF2B5EF4-FFF2-40B4-BE49-F238E27FC236}">
                <a16:creationId xmlns:a16="http://schemas.microsoft.com/office/drawing/2014/main" id="{2F1E8FD8-1D5D-4D9A-BC20-3A72057B457E}"/>
              </a:ext>
            </a:extLst>
          </p:cNvPr>
          <p:cNvSpPr/>
          <p:nvPr/>
        </p:nvSpPr>
        <p:spPr>
          <a:xfrm>
            <a:off x="546652" y="4838732"/>
            <a:ext cx="3087939" cy="1200329"/>
          </a:xfrm>
          <a:prstGeom prst="rect">
            <a:avLst/>
          </a:prstGeom>
        </p:spPr>
        <p:txBody>
          <a:bodyPr wrap="square">
            <a:spAutoFit/>
          </a:bodyPr>
          <a:lstStyle/>
          <a:p>
            <a:pPr algn="ctr"/>
            <a:r>
              <a:rPr lang="en-US" altLang="ko-KR" b="1" dirty="0">
                <a:solidFill>
                  <a:schemeClr val="tx1">
                    <a:lumMod val="85000"/>
                    <a:lumOff val="15000"/>
                  </a:schemeClr>
                </a:solidFill>
                <a:latin typeface="Calibri" panose="020F0502020204030204" pitchFamily="34" charset="0"/>
                <a:cs typeface="Calibri" panose="020F0502020204030204" pitchFamily="34" charset="0"/>
              </a:rPr>
              <a:t>MySQL</a:t>
            </a:r>
          </a:p>
          <a:p>
            <a:pPr algn="ctr"/>
            <a:r>
              <a:rPr lang="en-US" altLang="ko-KR" dirty="0">
                <a:solidFill>
                  <a:schemeClr val="tx1">
                    <a:lumMod val="85000"/>
                    <a:lumOff val="15000"/>
                  </a:schemeClr>
                </a:solidFill>
                <a:latin typeface="Calibri" panose="020F0502020204030204" pitchFamily="34" charset="0"/>
                <a:cs typeface="Calibri" panose="020F0502020204030204" pitchFamily="34" charset="0"/>
              </a:rPr>
              <a:t>Database used </a:t>
            </a:r>
          </a:p>
          <a:p>
            <a:pPr algn="ctr"/>
            <a:r>
              <a:rPr lang="en-US" altLang="ko-KR" dirty="0">
                <a:solidFill>
                  <a:schemeClr val="tx1">
                    <a:lumMod val="85000"/>
                    <a:lumOff val="15000"/>
                  </a:schemeClr>
                </a:solidFill>
                <a:latin typeface="Calibri" panose="020F0502020204030204" pitchFamily="34" charset="0"/>
                <a:cs typeface="Calibri" panose="020F0502020204030204" pitchFamily="34" charset="0"/>
              </a:rPr>
              <a:t>for web service</a:t>
            </a:r>
          </a:p>
          <a:p>
            <a:pPr algn="ctr"/>
            <a:endParaRPr lang="ko-KR" altLang="en-US" dirty="0">
              <a:solidFill>
                <a:schemeClr val="tx1">
                  <a:lumMod val="85000"/>
                  <a:lumOff val="1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826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03</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F2AA118-1DD1-4296-816C-9B7C6A1AC090}"/>
              </a:ext>
            </a:extLst>
          </p:cNvPr>
          <p:cNvSpPr/>
          <p:nvPr/>
        </p:nvSpPr>
        <p:spPr>
          <a:xfrm>
            <a:off x="933663" y="1521689"/>
            <a:ext cx="10324674" cy="4608921"/>
          </a:xfrm>
          <a:prstGeom prst="rect">
            <a:avLst/>
          </a:prstGeom>
          <a:pattFill prst="dkUpDiag">
            <a:fgClr>
              <a:schemeClr val="bg1">
                <a:lumMod val="95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1. Process the initial data table using MySQL.</a:t>
            </a:r>
          </a:p>
          <a:p>
            <a:pPr algn="just"/>
            <a:endPar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2. Using MySQL, test all data table and connect with Tableau</a:t>
            </a:r>
          </a:p>
          <a:p>
            <a:pPr algn="just"/>
            <a:endPar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3. The data are visualized through Tableau.</a:t>
            </a:r>
          </a:p>
          <a:p>
            <a:pPr algn="just"/>
            <a:endPar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4. The results are shown in the form of bulletin boards in Web services created</a:t>
            </a: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     using PHP and AJAX.</a:t>
            </a:r>
          </a:p>
          <a:p>
            <a:pPr algn="just"/>
            <a:endPar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5. The web service also provide fields to type seasons, hours, airlines, airports,      </a:t>
            </a: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     etc., and show the probability of delays and cancellations based on entered </a:t>
            </a:r>
          </a:p>
          <a:p>
            <a:pPr algn="just"/>
            <a:r>
              <a:rPr lang="en-US" altLang="ko-KR" sz="2400" dirty="0">
                <a:solidFill>
                  <a:schemeClr val="bg2">
                    <a:lumMod val="25000"/>
                  </a:schemeClr>
                </a:solidFill>
                <a:latin typeface="Calibri" panose="020F0502020204030204" pitchFamily="34" charset="0"/>
                <a:cs typeface="Calibri" panose="020F0502020204030204" pitchFamily="34" charset="0"/>
                <a:sym typeface="Wingdings" panose="05000000000000000000" pitchFamily="2" charset="2"/>
              </a:rPr>
              <a:t>     information.</a:t>
            </a:r>
          </a:p>
        </p:txBody>
      </p:sp>
      <p:sp>
        <p:nvSpPr>
          <p:cNvPr id="29" name="TextBox 28">
            <a:extLst>
              <a:ext uri="{FF2B5EF4-FFF2-40B4-BE49-F238E27FC236}">
                <a16:creationId xmlns:a16="http://schemas.microsoft.com/office/drawing/2014/main" id="{1E46A40A-9551-4389-9FE1-E18588E3C211}"/>
              </a:ext>
            </a:extLst>
          </p:cNvPr>
          <p:cNvSpPr txBox="1"/>
          <p:nvPr/>
        </p:nvSpPr>
        <p:spPr>
          <a:xfrm>
            <a:off x="1250691" y="238613"/>
            <a:ext cx="825700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Detailed Processes and Functionalities</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7</a:t>
            </a:fld>
            <a:endParaRPr lang="ko-KR" altLang="en-US"/>
          </a:p>
        </p:txBody>
      </p:sp>
    </p:spTree>
    <p:extLst>
      <p:ext uri="{BB962C8B-B14F-4D97-AF65-F5344CB8AC3E}">
        <p14:creationId xmlns:p14="http://schemas.microsoft.com/office/powerpoint/2010/main" val="62366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10</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8</a:t>
            </a:fld>
            <a:endParaRPr lang="ko-KR" altLang="en-US"/>
          </a:p>
        </p:txBody>
      </p:sp>
      <p:sp>
        <p:nvSpPr>
          <p:cNvPr id="8" name="직사각형 7">
            <a:extLst>
              <a:ext uri="{FF2B5EF4-FFF2-40B4-BE49-F238E27FC236}">
                <a16:creationId xmlns:a16="http://schemas.microsoft.com/office/drawing/2014/main" id="{272DAF33-A305-4E6F-9F57-02FC7B186E1E}"/>
              </a:ext>
            </a:extLst>
          </p:cNvPr>
          <p:cNvSpPr/>
          <p:nvPr/>
        </p:nvSpPr>
        <p:spPr>
          <a:xfrm>
            <a:off x="407504" y="2788024"/>
            <a:ext cx="11141765" cy="36486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직사각형 8">
            <a:extLst>
              <a:ext uri="{FF2B5EF4-FFF2-40B4-BE49-F238E27FC236}">
                <a16:creationId xmlns:a16="http://schemas.microsoft.com/office/drawing/2014/main" id="{4AF65EFD-045D-43AB-9333-8259F6ACA248}"/>
              </a:ext>
            </a:extLst>
          </p:cNvPr>
          <p:cNvSpPr/>
          <p:nvPr/>
        </p:nvSpPr>
        <p:spPr>
          <a:xfrm>
            <a:off x="546652" y="1248571"/>
            <a:ext cx="11065341" cy="1508105"/>
          </a:xfrm>
          <a:prstGeom prst="rect">
            <a:avLst/>
          </a:prstGeom>
        </p:spPr>
        <p:txBody>
          <a:bodyPr wrap="square">
            <a:spAutoFit/>
          </a:bodyPr>
          <a:lstStyle/>
          <a:p>
            <a:r>
              <a:rPr lang="en-US" altLang="ko-KR" sz="2000" dirty="0">
                <a:solidFill>
                  <a:srgbClr val="000000"/>
                </a:solidFill>
                <a:latin typeface="Noto Sans"/>
              </a:rPr>
              <a:t>First, we put a data using MySQL ‘</a:t>
            </a:r>
            <a:r>
              <a:rPr lang="en-US" altLang="ko-KR" sz="2000" b="1" dirty="0">
                <a:solidFill>
                  <a:srgbClr val="000000"/>
                </a:solidFill>
                <a:latin typeface="Noto Sans"/>
              </a:rPr>
              <a:t>AFSNT.csv</a:t>
            </a:r>
            <a:r>
              <a:rPr lang="en-US" altLang="ko-KR" sz="2000" dirty="0">
                <a:solidFill>
                  <a:srgbClr val="000000"/>
                </a:solidFill>
                <a:latin typeface="Noto Sans"/>
              </a:rPr>
              <a:t>’, which is </a:t>
            </a:r>
            <a:r>
              <a:rPr lang="en-US" altLang="ko-KR" dirty="0"/>
              <a:t>a collection of domestic flight data from January 1, 2017 to June 30, 2019. And ‘</a:t>
            </a:r>
            <a:r>
              <a:rPr lang="en-US" altLang="ko-KR" b="1" dirty="0"/>
              <a:t>airport.csv</a:t>
            </a:r>
            <a:r>
              <a:rPr lang="en-US" altLang="ko-KR" dirty="0"/>
              <a:t>’, which shows a relationship between virtual airport name and real name name, ‘</a:t>
            </a:r>
            <a:r>
              <a:rPr lang="en-US" altLang="ko-KR" b="1" dirty="0"/>
              <a:t>airline.csv</a:t>
            </a:r>
            <a:r>
              <a:rPr lang="en-US" altLang="ko-KR" dirty="0"/>
              <a:t>‘ , which shows a relationship between virtual airline name and real name. Lastly, ‘</a:t>
            </a:r>
            <a:r>
              <a:rPr lang="en-US" altLang="ko-KR" b="1" dirty="0"/>
              <a:t>delayreason.csv</a:t>
            </a:r>
            <a:r>
              <a:rPr lang="en-US" altLang="ko-KR" dirty="0"/>
              <a:t>’, which shows a translation code to real delay reason like weather, runway problem etc.</a:t>
            </a:r>
            <a:endParaRPr lang="ko-KR" altLang="en-US" sz="2000" dirty="0"/>
          </a:p>
        </p:txBody>
      </p:sp>
      <p:sp>
        <p:nvSpPr>
          <p:cNvPr id="16" name="TextBox 15">
            <a:extLst>
              <a:ext uri="{FF2B5EF4-FFF2-40B4-BE49-F238E27FC236}">
                <a16:creationId xmlns:a16="http://schemas.microsoft.com/office/drawing/2014/main" id="{450B1DCB-460C-4A3E-B9E5-1E7821CFC5F2}"/>
              </a:ext>
            </a:extLst>
          </p:cNvPr>
          <p:cNvSpPr txBox="1"/>
          <p:nvPr/>
        </p:nvSpPr>
        <p:spPr>
          <a:xfrm>
            <a:off x="1250691" y="244756"/>
            <a:ext cx="6199774"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Data Storage and Processing</a:t>
            </a:r>
          </a:p>
        </p:txBody>
      </p:sp>
      <p:sp>
        <p:nvSpPr>
          <p:cNvPr id="26" name="TextBox 25">
            <a:extLst>
              <a:ext uri="{FF2B5EF4-FFF2-40B4-BE49-F238E27FC236}">
                <a16:creationId xmlns:a16="http://schemas.microsoft.com/office/drawing/2014/main" id="{F1641E19-1E92-4953-B304-4BA5A44CE6BD}"/>
              </a:ext>
            </a:extLst>
          </p:cNvPr>
          <p:cNvSpPr txBox="1"/>
          <p:nvPr/>
        </p:nvSpPr>
        <p:spPr>
          <a:xfrm>
            <a:off x="1250691" y="5907961"/>
            <a:ext cx="1163211" cy="261610"/>
          </a:xfrm>
          <a:prstGeom prst="rect">
            <a:avLst/>
          </a:prstGeom>
          <a:noFill/>
        </p:spPr>
        <p:txBody>
          <a:bodyPr wrap="square" rtlCol="0">
            <a:spAutoFit/>
          </a:bodyPr>
          <a:lstStyle/>
          <a:p>
            <a:r>
              <a:rPr lang="en-US" altLang="ko-KR" sz="1100" dirty="0">
                <a:solidFill>
                  <a:srgbClr val="F2F2F2"/>
                </a:solidFill>
              </a:rPr>
              <a:t>&lt;AFSNT.csv&gt;</a:t>
            </a:r>
            <a:endParaRPr lang="ko-KR" altLang="en-US" sz="1100" dirty="0">
              <a:solidFill>
                <a:srgbClr val="F2F2F2"/>
              </a:solidFill>
            </a:endParaRPr>
          </a:p>
        </p:txBody>
      </p:sp>
      <p:sp>
        <p:nvSpPr>
          <p:cNvPr id="27" name="TextBox 26">
            <a:extLst>
              <a:ext uri="{FF2B5EF4-FFF2-40B4-BE49-F238E27FC236}">
                <a16:creationId xmlns:a16="http://schemas.microsoft.com/office/drawing/2014/main" id="{55439FDC-E3FB-41AC-8AD2-49D0CCEF734F}"/>
              </a:ext>
            </a:extLst>
          </p:cNvPr>
          <p:cNvSpPr txBox="1"/>
          <p:nvPr/>
        </p:nvSpPr>
        <p:spPr>
          <a:xfrm>
            <a:off x="4130310" y="5907961"/>
            <a:ext cx="1163211" cy="261610"/>
          </a:xfrm>
          <a:prstGeom prst="rect">
            <a:avLst/>
          </a:prstGeom>
          <a:noFill/>
        </p:spPr>
        <p:txBody>
          <a:bodyPr wrap="square" rtlCol="0">
            <a:spAutoFit/>
          </a:bodyPr>
          <a:lstStyle/>
          <a:p>
            <a:r>
              <a:rPr lang="en-US" altLang="ko-KR" sz="1100" dirty="0">
                <a:solidFill>
                  <a:srgbClr val="F2F2F2"/>
                </a:solidFill>
              </a:rPr>
              <a:t>&lt;airline.csv&gt;</a:t>
            </a:r>
            <a:endParaRPr lang="ko-KR" altLang="en-US" sz="1100" dirty="0">
              <a:solidFill>
                <a:srgbClr val="F2F2F2"/>
              </a:solidFill>
            </a:endParaRPr>
          </a:p>
        </p:txBody>
      </p:sp>
      <p:sp>
        <p:nvSpPr>
          <p:cNvPr id="28" name="TextBox 27">
            <a:extLst>
              <a:ext uri="{FF2B5EF4-FFF2-40B4-BE49-F238E27FC236}">
                <a16:creationId xmlns:a16="http://schemas.microsoft.com/office/drawing/2014/main" id="{5164930C-095A-40C1-B398-BC0C49ECDD20}"/>
              </a:ext>
            </a:extLst>
          </p:cNvPr>
          <p:cNvSpPr txBox="1"/>
          <p:nvPr/>
        </p:nvSpPr>
        <p:spPr>
          <a:xfrm>
            <a:off x="6918837" y="5867964"/>
            <a:ext cx="1163211" cy="261610"/>
          </a:xfrm>
          <a:prstGeom prst="rect">
            <a:avLst/>
          </a:prstGeom>
          <a:noFill/>
        </p:spPr>
        <p:txBody>
          <a:bodyPr wrap="square" rtlCol="0">
            <a:spAutoFit/>
          </a:bodyPr>
          <a:lstStyle/>
          <a:p>
            <a:r>
              <a:rPr lang="en-US" altLang="ko-KR" sz="1100" dirty="0">
                <a:solidFill>
                  <a:srgbClr val="F2F2F2"/>
                </a:solidFill>
              </a:rPr>
              <a:t>&lt;airport.csv&gt;</a:t>
            </a:r>
            <a:endParaRPr lang="ko-KR" altLang="en-US" sz="1100" dirty="0">
              <a:solidFill>
                <a:srgbClr val="F2F2F2"/>
              </a:solidFill>
            </a:endParaRPr>
          </a:p>
        </p:txBody>
      </p:sp>
      <p:sp>
        <p:nvSpPr>
          <p:cNvPr id="30" name="TextBox 29">
            <a:extLst>
              <a:ext uri="{FF2B5EF4-FFF2-40B4-BE49-F238E27FC236}">
                <a16:creationId xmlns:a16="http://schemas.microsoft.com/office/drawing/2014/main" id="{8EDD493A-7EE1-4F36-A908-B5F48B45075E}"/>
              </a:ext>
            </a:extLst>
          </p:cNvPr>
          <p:cNvSpPr txBox="1"/>
          <p:nvPr/>
        </p:nvSpPr>
        <p:spPr>
          <a:xfrm>
            <a:off x="9605063" y="5850254"/>
            <a:ext cx="1596764" cy="261610"/>
          </a:xfrm>
          <a:prstGeom prst="rect">
            <a:avLst/>
          </a:prstGeom>
          <a:noFill/>
        </p:spPr>
        <p:txBody>
          <a:bodyPr wrap="square" rtlCol="0">
            <a:spAutoFit/>
          </a:bodyPr>
          <a:lstStyle/>
          <a:p>
            <a:r>
              <a:rPr lang="en-US" altLang="ko-KR" sz="1100" dirty="0">
                <a:solidFill>
                  <a:srgbClr val="F2F2F2"/>
                </a:solidFill>
              </a:rPr>
              <a:t>&lt;delayreason.csv&gt;</a:t>
            </a:r>
            <a:endParaRPr lang="ko-KR" altLang="en-US" sz="1100" dirty="0">
              <a:solidFill>
                <a:srgbClr val="F2F2F2"/>
              </a:solidFill>
            </a:endParaRPr>
          </a:p>
        </p:txBody>
      </p:sp>
      <p:pic>
        <p:nvPicPr>
          <p:cNvPr id="25" name="그림 24">
            <a:extLst>
              <a:ext uri="{FF2B5EF4-FFF2-40B4-BE49-F238E27FC236}">
                <a16:creationId xmlns:a16="http://schemas.microsoft.com/office/drawing/2014/main" id="{8EC87B57-7D53-437F-A84B-21B26A65A097}"/>
              </a:ext>
            </a:extLst>
          </p:cNvPr>
          <p:cNvPicPr>
            <a:picLocks noChangeAspect="1"/>
          </p:cNvPicPr>
          <p:nvPr/>
        </p:nvPicPr>
        <p:blipFill>
          <a:blip r:embed="rId2"/>
          <a:stretch>
            <a:fillRect/>
          </a:stretch>
        </p:blipFill>
        <p:spPr>
          <a:xfrm>
            <a:off x="440796" y="2868705"/>
            <a:ext cx="2652028" cy="3039255"/>
          </a:xfrm>
          <a:prstGeom prst="rect">
            <a:avLst/>
          </a:prstGeom>
        </p:spPr>
      </p:pic>
      <p:pic>
        <p:nvPicPr>
          <p:cNvPr id="33" name="그림 32">
            <a:extLst>
              <a:ext uri="{FF2B5EF4-FFF2-40B4-BE49-F238E27FC236}">
                <a16:creationId xmlns:a16="http://schemas.microsoft.com/office/drawing/2014/main" id="{25627F70-A9D2-4EE7-94A6-984901031856}"/>
              </a:ext>
            </a:extLst>
          </p:cNvPr>
          <p:cNvPicPr>
            <a:picLocks noChangeAspect="1"/>
          </p:cNvPicPr>
          <p:nvPr/>
        </p:nvPicPr>
        <p:blipFill>
          <a:blip r:embed="rId3"/>
          <a:stretch>
            <a:fillRect/>
          </a:stretch>
        </p:blipFill>
        <p:spPr>
          <a:xfrm>
            <a:off x="3131440" y="2868705"/>
            <a:ext cx="2901826" cy="3039255"/>
          </a:xfrm>
          <a:prstGeom prst="rect">
            <a:avLst/>
          </a:prstGeom>
        </p:spPr>
      </p:pic>
      <p:pic>
        <p:nvPicPr>
          <p:cNvPr id="34" name="그림 33">
            <a:extLst>
              <a:ext uri="{FF2B5EF4-FFF2-40B4-BE49-F238E27FC236}">
                <a16:creationId xmlns:a16="http://schemas.microsoft.com/office/drawing/2014/main" id="{5F0807B4-F0A3-411A-92A7-D2530078742F}"/>
              </a:ext>
            </a:extLst>
          </p:cNvPr>
          <p:cNvPicPr>
            <a:picLocks noChangeAspect="1"/>
          </p:cNvPicPr>
          <p:nvPr/>
        </p:nvPicPr>
        <p:blipFill>
          <a:blip r:embed="rId4"/>
          <a:stretch>
            <a:fillRect/>
          </a:stretch>
        </p:blipFill>
        <p:spPr>
          <a:xfrm>
            <a:off x="6092983" y="2852256"/>
            <a:ext cx="2754870" cy="3039254"/>
          </a:xfrm>
          <a:prstGeom prst="rect">
            <a:avLst/>
          </a:prstGeom>
        </p:spPr>
      </p:pic>
      <p:pic>
        <p:nvPicPr>
          <p:cNvPr id="37" name="그림 36">
            <a:extLst>
              <a:ext uri="{FF2B5EF4-FFF2-40B4-BE49-F238E27FC236}">
                <a16:creationId xmlns:a16="http://schemas.microsoft.com/office/drawing/2014/main" id="{9AB8028D-24FD-45F2-B079-53A583A26DDF}"/>
              </a:ext>
            </a:extLst>
          </p:cNvPr>
          <p:cNvPicPr>
            <a:picLocks noChangeAspect="1"/>
          </p:cNvPicPr>
          <p:nvPr/>
        </p:nvPicPr>
        <p:blipFill>
          <a:blip r:embed="rId5"/>
          <a:stretch>
            <a:fillRect/>
          </a:stretch>
        </p:blipFill>
        <p:spPr>
          <a:xfrm>
            <a:off x="8907571" y="2849891"/>
            <a:ext cx="2549324" cy="3018073"/>
          </a:xfrm>
          <a:prstGeom prst="rect">
            <a:avLst/>
          </a:prstGeom>
        </p:spPr>
      </p:pic>
    </p:spTree>
    <p:extLst>
      <p:ext uri="{BB962C8B-B14F-4D97-AF65-F5344CB8AC3E}">
        <p14:creationId xmlns:p14="http://schemas.microsoft.com/office/powerpoint/2010/main" val="244043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FB27DE-DB69-4974-913E-998FB12F771F}"/>
              </a:ext>
            </a:extLst>
          </p:cNvPr>
          <p:cNvSpPr/>
          <p:nvPr/>
        </p:nvSpPr>
        <p:spPr>
          <a:xfrm>
            <a:off x="407504" y="4906122"/>
            <a:ext cx="11141765" cy="13536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직사각형 1"/>
          <p:cNvSpPr/>
          <p:nvPr/>
        </p:nvSpPr>
        <p:spPr>
          <a:xfrm>
            <a:off x="308112" y="5"/>
            <a:ext cx="99392" cy="1172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0833652" y="6738730"/>
            <a:ext cx="854765" cy="11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546652" y="238613"/>
            <a:ext cx="704039" cy="707886"/>
          </a:xfrm>
          <a:prstGeom prst="rect">
            <a:avLst/>
          </a:prstGeom>
          <a:noFill/>
        </p:spPr>
        <p:txBody>
          <a:bodyPr wrap="none" rtlCol="0">
            <a:spAutoFit/>
          </a:bodyPr>
          <a:lstStyle/>
          <a:p>
            <a:r>
              <a:rPr lang="en-US" altLang="ko-KR" sz="4000" b="1" dirty="0">
                <a:solidFill>
                  <a:schemeClr val="accent2">
                    <a:lumMod val="50000"/>
                  </a:schemeClr>
                </a:solidFill>
                <a:latin typeface="Calibri" panose="020F0502020204030204" pitchFamily="34" charset="0"/>
                <a:cs typeface="Calibri" panose="020F0502020204030204" pitchFamily="34" charset="0"/>
              </a:rPr>
              <a:t>20</a:t>
            </a:r>
            <a:endParaRPr lang="ko-KR" altLang="en-US" sz="4000" b="1" dirty="0">
              <a:solidFill>
                <a:schemeClr val="accent2">
                  <a:lumMod val="50000"/>
                </a:schemeClr>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E46A40A-9551-4389-9FE1-E18588E3C211}"/>
              </a:ext>
            </a:extLst>
          </p:cNvPr>
          <p:cNvSpPr txBox="1"/>
          <p:nvPr/>
        </p:nvSpPr>
        <p:spPr>
          <a:xfrm>
            <a:off x="1389839" y="238613"/>
            <a:ext cx="3042628" cy="707886"/>
          </a:xfrm>
          <a:prstGeom prst="rect">
            <a:avLst/>
          </a:prstGeom>
          <a:noFill/>
        </p:spPr>
        <p:txBody>
          <a:bodyPr wrap="none" rtlCol="0">
            <a:spAutoFit/>
          </a:bodyPr>
          <a:lstStyle/>
          <a:p>
            <a:pPr algn="dist"/>
            <a:r>
              <a:rPr lang="en-US" altLang="ko-KR" sz="4000" b="1" dirty="0">
                <a:solidFill>
                  <a:schemeClr val="accent2">
                    <a:lumMod val="50000"/>
                  </a:schemeClr>
                </a:solidFill>
                <a:latin typeface="Calibri" panose="020F0502020204030204" pitchFamily="34" charset="0"/>
                <a:cs typeface="Calibri" panose="020F0502020204030204" pitchFamily="34" charset="0"/>
              </a:rPr>
              <a:t>Data Analysis</a:t>
            </a:r>
          </a:p>
        </p:txBody>
      </p:sp>
      <p:sp>
        <p:nvSpPr>
          <p:cNvPr id="5" name="슬라이드 번호 개체 틀 4">
            <a:extLst>
              <a:ext uri="{FF2B5EF4-FFF2-40B4-BE49-F238E27FC236}">
                <a16:creationId xmlns:a16="http://schemas.microsoft.com/office/drawing/2014/main" id="{7A2ECE93-595A-424E-BC06-F9F146D7C456}"/>
              </a:ext>
            </a:extLst>
          </p:cNvPr>
          <p:cNvSpPr>
            <a:spLocks noGrp="1"/>
          </p:cNvSpPr>
          <p:nvPr>
            <p:ph type="sldNum" sz="quarter" idx="12"/>
          </p:nvPr>
        </p:nvSpPr>
        <p:spPr/>
        <p:txBody>
          <a:bodyPr/>
          <a:lstStyle/>
          <a:p>
            <a:fld id="{C148ECED-AA15-43FA-AAA0-27A2B56E033B}" type="slidenum">
              <a:rPr lang="ko-KR" altLang="en-US" smtClean="0"/>
              <a:t>9</a:t>
            </a:fld>
            <a:endParaRPr lang="ko-KR" altLang="en-US"/>
          </a:p>
        </p:txBody>
      </p:sp>
      <p:sp>
        <p:nvSpPr>
          <p:cNvPr id="9" name="직사각형 8">
            <a:extLst>
              <a:ext uri="{FF2B5EF4-FFF2-40B4-BE49-F238E27FC236}">
                <a16:creationId xmlns:a16="http://schemas.microsoft.com/office/drawing/2014/main" id="{4AF65EFD-045D-43AB-9333-8259F6ACA248}"/>
              </a:ext>
            </a:extLst>
          </p:cNvPr>
          <p:cNvSpPr/>
          <p:nvPr/>
        </p:nvSpPr>
        <p:spPr>
          <a:xfrm>
            <a:off x="483928" y="1550464"/>
            <a:ext cx="11573601" cy="2677656"/>
          </a:xfrm>
          <a:prstGeom prst="rect">
            <a:avLst/>
          </a:prstGeom>
        </p:spPr>
        <p:txBody>
          <a:bodyPr wrap="square">
            <a:spAutoFit/>
          </a:bodyPr>
          <a:lstStyle/>
          <a:p>
            <a:pPr marL="342900" indent="-342900">
              <a:buFont typeface="Arial" panose="020B0604020202020204" pitchFamily="34" charset="0"/>
              <a:buChar char="•"/>
            </a:pPr>
            <a:r>
              <a:rPr lang="en-US" altLang="ko-KR" sz="2400" dirty="0">
                <a:solidFill>
                  <a:srgbClr val="000000"/>
                </a:solidFill>
                <a:latin typeface="Noto Sans"/>
              </a:rPr>
              <a:t>We use ‘join’ method to combine more than two tables.</a:t>
            </a:r>
          </a:p>
          <a:p>
            <a:endParaRPr lang="en-US" altLang="ko-KR" sz="2400" dirty="0">
              <a:solidFill>
                <a:srgbClr val="000000"/>
              </a:solidFill>
              <a:latin typeface="Noto Sans"/>
            </a:endParaRPr>
          </a:p>
          <a:p>
            <a:pPr marL="342900" indent="-342900">
              <a:buFont typeface="Arial" panose="020B0604020202020204" pitchFamily="34" charset="0"/>
              <a:buChar char="•"/>
            </a:pPr>
            <a:r>
              <a:rPr lang="en-US" altLang="ko-KR" sz="2400" dirty="0">
                <a:solidFill>
                  <a:srgbClr val="000000"/>
                </a:solidFill>
                <a:latin typeface="Noto Sans"/>
              </a:rPr>
              <a:t>We make a new columns to analysis data, ‘Datetime’ , ‘Schedule time’, ‘Origin’ , etc.</a:t>
            </a:r>
          </a:p>
          <a:p>
            <a:pPr marL="342900" indent="-342900">
              <a:buFont typeface="Arial" panose="020B0604020202020204" pitchFamily="34" charset="0"/>
              <a:buChar char="•"/>
            </a:pPr>
            <a:endParaRPr lang="en-US" altLang="ko-KR" sz="2400" dirty="0">
              <a:solidFill>
                <a:srgbClr val="000000"/>
              </a:solidFill>
              <a:latin typeface="Noto Sans"/>
            </a:endParaRPr>
          </a:p>
          <a:p>
            <a:pPr marL="342900" indent="-342900">
              <a:buFont typeface="Arial" panose="020B0604020202020204" pitchFamily="34" charset="0"/>
              <a:buChar char="•"/>
            </a:pPr>
            <a:r>
              <a:rPr lang="en-US" altLang="ko-KR" sz="2400" dirty="0">
                <a:solidFill>
                  <a:srgbClr val="000000"/>
                </a:solidFill>
                <a:latin typeface="Noto Sans"/>
              </a:rPr>
              <a:t>We save the processed data using </a:t>
            </a:r>
            <a:r>
              <a:rPr lang="en-US" altLang="ko-KR" sz="2400" dirty="0" err="1">
                <a:solidFill>
                  <a:srgbClr val="000000"/>
                </a:solidFill>
                <a:latin typeface="Noto Sans"/>
              </a:rPr>
              <a:t>MySql</a:t>
            </a:r>
            <a:r>
              <a:rPr lang="en-US" altLang="ko-KR" sz="2400" dirty="0">
                <a:solidFill>
                  <a:srgbClr val="000000"/>
                </a:solidFill>
                <a:latin typeface="Noto Sans"/>
              </a:rPr>
              <a:t> server.</a:t>
            </a:r>
          </a:p>
          <a:p>
            <a:pPr marL="342900" indent="-342900">
              <a:buFont typeface="Arial" panose="020B0604020202020204" pitchFamily="34" charset="0"/>
              <a:buChar char="•"/>
            </a:pPr>
            <a:endParaRPr lang="en-US" altLang="ko-KR" sz="2400" dirty="0">
              <a:solidFill>
                <a:srgbClr val="000000"/>
              </a:solidFill>
              <a:latin typeface="Noto Sans"/>
            </a:endParaRPr>
          </a:p>
          <a:p>
            <a:pPr marL="342900" indent="-342900">
              <a:buFont typeface="Arial" panose="020B0604020202020204" pitchFamily="34" charset="0"/>
              <a:buChar char="•"/>
            </a:pPr>
            <a:r>
              <a:rPr lang="en-US" altLang="ko-KR" sz="2400" dirty="0">
                <a:solidFill>
                  <a:srgbClr val="000000"/>
                </a:solidFill>
                <a:latin typeface="Noto Sans"/>
              </a:rPr>
              <a:t>We use tableau for analyzing data and showing data visualization.</a:t>
            </a:r>
            <a:endParaRPr lang="ko-KR" altLang="en-US" sz="2400" dirty="0"/>
          </a:p>
        </p:txBody>
      </p:sp>
      <p:grpSp>
        <p:nvGrpSpPr>
          <p:cNvPr id="7" name="그룹 6">
            <a:extLst>
              <a:ext uri="{FF2B5EF4-FFF2-40B4-BE49-F238E27FC236}">
                <a16:creationId xmlns:a16="http://schemas.microsoft.com/office/drawing/2014/main" id="{167E7682-2FCF-4F82-9227-0F8E6568EF94}"/>
              </a:ext>
            </a:extLst>
          </p:cNvPr>
          <p:cNvGrpSpPr/>
          <p:nvPr/>
        </p:nvGrpSpPr>
        <p:grpSpPr>
          <a:xfrm>
            <a:off x="1501360" y="5045479"/>
            <a:ext cx="3106457" cy="976533"/>
            <a:chOff x="7000782" y="3672110"/>
            <a:chExt cx="2699030" cy="732599"/>
          </a:xfrm>
        </p:grpSpPr>
        <p:sp>
          <p:nvSpPr>
            <p:cNvPr id="6" name="직사각형 5">
              <a:extLst>
                <a:ext uri="{FF2B5EF4-FFF2-40B4-BE49-F238E27FC236}">
                  <a16:creationId xmlns:a16="http://schemas.microsoft.com/office/drawing/2014/main" id="{ABC8B3C0-2182-4FAD-813F-72AA375E7CF9}"/>
                </a:ext>
              </a:extLst>
            </p:cNvPr>
            <p:cNvSpPr/>
            <p:nvPr/>
          </p:nvSpPr>
          <p:spPr>
            <a:xfrm>
              <a:off x="7000782" y="3672110"/>
              <a:ext cx="2699030" cy="732599"/>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8" descr="미디어 다운로드 센터 | Tableau Software">
              <a:extLst>
                <a:ext uri="{FF2B5EF4-FFF2-40B4-BE49-F238E27FC236}">
                  <a16:creationId xmlns:a16="http://schemas.microsoft.com/office/drawing/2014/main" id="{495FE312-48CA-41E3-9EFE-6CB94AC16E3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000782" y="3729157"/>
              <a:ext cx="2610036" cy="5872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그룹 18">
            <a:extLst>
              <a:ext uri="{FF2B5EF4-FFF2-40B4-BE49-F238E27FC236}">
                <a16:creationId xmlns:a16="http://schemas.microsoft.com/office/drawing/2014/main" id="{90A635D8-6634-476D-9249-053E8FDB2EC7}"/>
              </a:ext>
            </a:extLst>
          </p:cNvPr>
          <p:cNvGrpSpPr/>
          <p:nvPr/>
        </p:nvGrpSpPr>
        <p:grpSpPr>
          <a:xfrm>
            <a:off x="6902823" y="5004132"/>
            <a:ext cx="2537041" cy="1059225"/>
            <a:chOff x="3203500" y="1645023"/>
            <a:chExt cx="3418281" cy="1783977"/>
          </a:xfrm>
        </p:grpSpPr>
        <p:sp>
          <p:nvSpPr>
            <p:cNvPr id="20" name="직사각형 19">
              <a:extLst>
                <a:ext uri="{FF2B5EF4-FFF2-40B4-BE49-F238E27FC236}">
                  <a16:creationId xmlns:a16="http://schemas.microsoft.com/office/drawing/2014/main" id="{09FCD994-A188-4B70-B23D-E87F7BAA6F28}"/>
                </a:ext>
              </a:extLst>
            </p:cNvPr>
            <p:cNvSpPr/>
            <p:nvPr/>
          </p:nvSpPr>
          <p:spPr>
            <a:xfrm>
              <a:off x="3203500" y="1645023"/>
              <a:ext cx="3418281" cy="1783977"/>
            </a:xfrm>
            <a:prstGeom prst="rect">
              <a:avLst/>
            </a:prstGeom>
            <a:solidFill>
              <a:srgbClr val="F2F2F2"/>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2" descr="MySQL은 어떻게 동작 되는가? - StyleShare - Medium">
              <a:extLst>
                <a:ext uri="{FF2B5EF4-FFF2-40B4-BE49-F238E27FC236}">
                  <a16:creationId xmlns:a16="http://schemas.microsoft.com/office/drawing/2014/main" id="{946158C9-7108-4CA3-A6D5-BAB9C58C4A2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52800" y="1730187"/>
              <a:ext cx="3155576" cy="16136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7168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TotalTime>
  <Words>2373</Words>
  <Application>Microsoft Office PowerPoint</Application>
  <PresentationFormat>와이드스크린</PresentationFormat>
  <Paragraphs>312</Paragraphs>
  <Slides>42</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42</vt:i4>
      </vt:variant>
    </vt:vector>
  </HeadingPairs>
  <TitlesOfParts>
    <vt:vector size="50" baseType="lpstr">
      <vt:lpstr>Dekar</vt:lpstr>
      <vt:lpstr>Noto Sans</vt:lpstr>
      <vt:lpstr>PlateletHeavy</vt:lpstr>
      <vt:lpstr>맑은 고딕</vt:lpstr>
      <vt:lpstr>Arial</vt:lpstr>
      <vt:lpstr>Calibri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dc:creator>
  <cp:lastModifiedBy>LeeSungHo</cp:lastModifiedBy>
  <cp:revision>402</cp:revision>
  <dcterms:created xsi:type="dcterms:W3CDTF">2018-09-11T10:08:53Z</dcterms:created>
  <dcterms:modified xsi:type="dcterms:W3CDTF">2020-06-30T08:10:30Z</dcterms:modified>
</cp:coreProperties>
</file>